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06" r:id="rId3"/>
    <p:sldId id="307" r:id="rId4"/>
    <p:sldId id="258" r:id="rId5"/>
    <p:sldId id="327" r:id="rId6"/>
    <p:sldId id="344" r:id="rId7"/>
    <p:sldId id="260" r:id="rId8"/>
    <p:sldId id="261" r:id="rId9"/>
    <p:sldId id="263" r:id="rId10"/>
    <p:sldId id="265" r:id="rId11"/>
    <p:sldId id="267" r:id="rId12"/>
    <p:sldId id="269" r:id="rId13"/>
    <p:sldId id="278" r:id="rId14"/>
    <p:sldId id="289" r:id="rId15"/>
    <p:sldId id="299" r:id="rId16"/>
    <p:sldId id="300" r:id="rId17"/>
    <p:sldId id="301" r:id="rId18"/>
    <p:sldId id="302" r:id="rId19"/>
    <p:sldId id="303" r:id="rId20"/>
    <p:sldId id="304" r:id="rId21"/>
    <p:sldId id="308" r:id="rId22"/>
    <p:sldId id="310" r:id="rId23"/>
    <p:sldId id="309" r:id="rId24"/>
    <p:sldId id="311" r:id="rId25"/>
    <p:sldId id="312" r:id="rId26"/>
    <p:sldId id="313" r:id="rId27"/>
    <p:sldId id="314" r:id="rId28"/>
    <p:sldId id="315" r:id="rId29"/>
    <p:sldId id="282" r:id="rId30"/>
    <p:sldId id="316" r:id="rId31"/>
    <p:sldId id="317" r:id="rId32"/>
    <p:sldId id="320" r:id="rId33"/>
    <p:sldId id="322" r:id="rId34"/>
    <p:sldId id="329" r:id="rId35"/>
    <p:sldId id="305" r:id="rId36"/>
    <p:sldId id="328" r:id="rId37"/>
    <p:sldId id="330" r:id="rId38"/>
    <p:sldId id="331" r:id="rId39"/>
    <p:sldId id="332" r:id="rId40"/>
    <p:sldId id="333" r:id="rId41"/>
    <p:sldId id="342" r:id="rId42"/>
    <p:sldId id="334" r:id="rId43"/>
    <p:sldId id="335" r:id="rId44"/>
    <p:sldId id="343" r:id="rId45"/>
    <p:sldId id="345" r:id="rId46"/>
    <p:sldId id="346" r:id="rId47"/>
    <p:sldId id="321" r:id="rId48"/>
    <p:sldId id="324" r:id="rId49"/>
    <p:sldId id="325" r:id="rId50"/>
    <p:sldId id="326" r:id="rId51"/>
    <p:sldId id="323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 autoAdjust="0"/>
    <p:restoredTop sz="92741" autoAdjust="0"/>
  </p:normalViewPr>
  <p:slideViewPr>
    <p:cSldViewPr snapToGrid="0">
      <p:cViewPr varScale="1">
        <p:scale>
          <a:sx n="80" d="100"/>
          <a:sy n="80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11321-FE6F-4F94-A35F-44A56BD5C263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3F8F536A-810D-4566-A31E-9224DD4F4503}">
      <dgm:prSet phldrT="[文字]"/>
      <dgm:spPr/>
      <dgm:t>
        <a:bodyPr/>
        <a:lstStyle/>
        <a:p>
          <a:r>
            <a:rPr lang="en-US" altLang="zh-TW" dirty="0"/>
            <a:t>Install the Toolkit</a:t>
          </a:r>
          <a:endParaRPr lang="zh-TW" altLang="en-US" dirty="0"/>
        </a:p>
      </dgm:t>
    </dgm:pt>
    <dgm:pt modelId="{6FB895DE-DE97-4494-AA6E-FD468082DCD2}" type="parTrans" cxnId="{974BAA46-A253-48A2-9FFC-208CB85548DF}">
      <dgm:prSet/>
      <dgm:spPr/>
      <dgm:t>
        <a:bodyPr/>
        <a:lstStyle/>
        <a:p>
          <a:endParaRPr lang="zh-TW" altLang="en-US"/>
        </a:p>
      </dgm:t>
    </dgm:pt>
    <dgm:pt modelId="{E848E1FA-D8D7-40CE-9514-412C7E9EB0B7}" type="sibTrans" cxnId="{974BAA46-A253-48A2-9FFC-208CB85548DF}">
      <dgm:prSet/>
      <dgm:spPr/>
      <dgm:t>
        <a:bodyPr/>
        <a:lstStyle/>
        <a:p>
          <a:endParaRPr lang="zh-TW" altLang="en-US"/>
        </a:p>
      </dgm:t>
    </dgm:pt>
    <dgm:pt modelId="{3577B9A0-E577-430A-8157-3A0FA5439F91}">
      <dgm:prSet phldrT="[文字]"/>
      <dgm:spPr/>
      <dgm:t>
        <a:bodyPr/>
        <a:lstStyle/>
        <a:p>
          <a:r>
            <a:rPr lang="en-US" altLang="zh-TW" dirty="0"/>
            <a:t>Install External Software Dependencies</a:t>
          </a:r>
          <a:endParaRPr lang="zh-TW" altLang="en-US" dirty="0"/>
        </a:p>
      </dgm:t>
    </dgm:pt>
    <dgm:pt modelId="{2BAF4FBF-7928-4343-8067-F0864A1A02DA}" type="parTrans" cxnId="{EF5B4EF7-3DBF-4F8B-BCF6-20B978D15EDD}">
      <dgm:prSet/>
      <dgm:spPr/>
      <dgm:t>
        <a:bodyPr/>
        <a:lstStyle/>
        <a:p>
          <a:endParaRPr lang="zh-TW" altLang="en-US"/>
        </a:p>
      </dgm:t>
    </dgm:pt>
    <dgm:pt modelId="{2F99CF09-EF66-41B2-BF96-B283B121E19B}" type="sibTrans" cxnId="{EF5B4EF7-3DBF-4F8B-BCF6-20B978D15EDD}">
      <dgm:prSet/>
      <dgm:spPr/>
      <dgm:t>
        <a:bodyPr/>
        <a:lstStyle/>
        <a:p>
          <a:endParaRPr lang="zh-TW" altLang="en-US"/>
        </a:p>
      </dgm:t>
    </dgm:pt>
    <dgm:pt modelId="{C616933D-DB5C-4B8A-8A27-2DF779B64901}">
      <dgm:prSet phldrT="[文字]"/>
      <dgm:spPr/>
      <dgm:t>
        <a:bodyPr/>
        <a:lstStyle/>
        <a:p>
          <a:r>
            <a:rPr lang="en-US" altLang="zh-TW" dirty="0"/>
            <a:t>Set the </a:t>
          </a:r>
          <a:r>
            <a:rPr lang="en-US" altLang="zh-TW" dirty="0" err="1"/>
            <a:t>OpenVINO</a:t>
          </a:r>
          <a:r>
            <a:rPr lang="en-US" altLang="zh-TW" dirty="0"/>
            <a:t> Environment Variables</a:t>
          </a:r>
          <a:endParaRPr lang="zh-TW" altLang="en-US" dirty="0"/>
        </a:p>
      </dgm:t>
    </dgm:pt>
    <dgm:pt modelId="{4DE3310C-148D-40A9-A83B-636A1771B839}" type="parTrans" cxnId="{7FFB1B58-D904-4214-A657-C9BA91E4E008}">
      <dgm:prSet/>
      <dgm:spPr/>
      <dgm:t>
        <a:bodyPr/>
        <a:lstStyle/>
        <a:p>
          <a:endParaRPr lang="zh-TW" altLang="en-US"/>
        </a:p>
      </dgm:t>
    </dgm:pt>
    <dgm:pt modelId="{1E936D61-8ACC-4921-A0D3-7AE082C2E4C7}" type="sibTrans" cxnId="{7FFB1B58-D904-4214-A657-C9BA91E4E008}">
      <dgm:prSet/>
      <dgm:spPr/>
      <dgm:t>
        <a:bodyPr/>
        <a:lstStyle/>
        <a:p>
          <a:endParaRPr lang="zh-TW" altLang="en-US"/>
        </a:p>
      </dgm:t>
    </dgm:pt>
    <dgm:pt modelId="{31037966-ED43-44C2-A78C-A31F7DE2333B}">
      <dgm:prSet phldrT="[文字]"/>
      <dgm:spPr/>
      <dgm:t>
        <a:bodyPr/>
        <a:lstStyle/>
        <a:p>
          <a:r>
            <a:rPr lang="en-US" altLang="zh-TW" dirty="0"/>
            <a:t>Configure the Model Optimizer</a:t>
          </a:r>
          <a:endParaRPr lang="zh-TW" altLang="en-US" dirty="0"/>
        </a:p>
      </dgm:t>
    </dgm:pt>
    <dgm:pt modelId="{D85A4FA1-2509-4045-A92E-324C66790EA7}" type="parTrans" cxnId="{23CCDE9C-63B3-4313-8D17-C2B7644CFB7B}">
      <dgm:prSet/>
      <dgm:spPr/>
      <dgm:t>
        <a:bodyPr/>
        <a:lstStyle/>
        <a:p>
          <a:endParaRPr lang="zh-TW" altLang="en-US"/>
        </a:p>
      </dgm:t>
    </dgm:pt>
    <dgm:pt modelId="{258AF75C-B225-4C8E-AAC0-5F7064E87D61}" type="sibTrans" cxnId="{23CCDE9C-63B3-4313-8D17-C2B7644CFB7B}">
      <dgm:prSet/>
      <dgm:spPr/>
      <dgm:t>
        <a:bodyPr/>
        <a:lstStyle/>
        <a:p>
          <a:endParaRPr lang="zh-TW" altLang="en-US"/>
        </a:p>
      </dgm:t>
    </dgm:pt>
    <dgm:pt modelId="{12BC3987-E170-44A0-A2D3-818DBD2A31F4}">
      <dgm:prSet phldrT="[文字]"/>
      <dgm:spPr/>
      <dgm:t>
        <a:bodyPr/>
        <a:lstStyle/>
        <a:p>
          <a:r>
            <a:rPr lang="en-US" b="0" i="0" dirty="0"/>
            <a:t>Run the Verification Scripts to Verify Installation </a:t>
          </a:r>
          <a:endParaRPr lang="zh-TW" altLang="en-US" dirty="0"/>
        </a:p>
      </dgm:t>
    </dgm:pt>
    <dgm:pt modelId="{422B1EE3-FD62-4179-BFC6-F8DEDBBC37A7}" type="parTrans" cxnId="{BD5247E9-5E49-4960-9F81-AFF4B8291DFF}">
      <dgm:prSet/>
      <dgm:spPr/>
      <dgm:t>
        <a:bodyPr/>
        <a:lstStyle/>
        <a:p>
          <a:endParaRPr lang="zh-TW" altLang="en-US"/>
        </a:p>
      </dgm:t>
    </dgm:pt>
    <dgm:pt modelId="{00CA734B-E0CD-4912-9C88-4A823B3A66AC}" type="sibTrans" cxnId="{BD5247E9-5E49-4960-9F81-AFF4B8291DFF}">
      <dgm:prSet/>
      <dgm:spPr/>
      <dgm:t>
        <a:bodyPr/>
        <a:lstStyle/>
        <a:p>
          <a:endParaRPr lang="zh-TW" altLang="en-US"/>
        </a:p>
      </dgm:t>
    </dgm:pt>
    <dgm:pt modelId="{F3339CA5-3AF5-4974-BCBA-F75EF6F0640B}">
      <dgm:prSet phldrT="[文字]"/>
      <dgm:spPr/>
      <dgm:t>
        <a:bodyPr/>
        <a:lstStyle/>
        <a:p>
          <a:r>
            <a:rPr lang="en-US" altLang="zh-TW" dirty="0"/>
            <a:t>Compile Samples</a:t>
          </a:r>
          <a:endParaRPr lang="zh-TW" altLang="en-US" dirty="0"/>
        </a:p>
      </dgm:t>
    </dgm:pt>
    <dgm:pt modelId="{C8A21270-9A43-4A90-8E67-D13652B9E7E0}" type="parTrans" cxnId="{EF4C8EE3-AFFC-45BF-85D4-8BEB4D08D24F}">
      <dgm:prSet/>
      <dgm:spPr/>
      <dgm:t>
        <a:bodyPr/>
        <a:lstStyle/>
        <a:p>
          <a:endParaRPr lang="zh-TW" altLang="en-US"/>
        </a:p>
      </dgm:t>
    </dgm:pt>
    <dgm:pt modelId="{D41FF928-51A1-4FEA-B3C9-01043AED98D0}" type="sibTrans" cxnId="{EF4C8EE3-AFFC-45BF-85D4-8BEB4D08D24F}">
      <dgm:prSet/>
      <dgm:spPr/>
      <dgm:t>
        <a:bodyPr/>
        <a:lstStyle/>
        <a:p>
          <a:endParaRPr lang="zh-TW" altLang="en-US"/>
        </a:p>
      </dgm:t>
    </dgm:pt>
    <dgm:pt modelId="{D7C1753D-7BE4-4078-8400-9FB9394CD7DE}">
      <dgm:prSet phldrT="[文字]"/>
      <dgm:spPr/>
      <dgm:t>
        <a:bodyPr/>
        <a:lstStyle/>
        <a:p>
          <a:r>
            <a:rPr lang="en-US" altLang="zh-TW" dirty="0"/>
            <a:t>Steps for Intel GPU</a:t>
          </a:r>
          <a:endParaRPr lang="zh-TW" altLang="en-US" dirty="0"/>
        </a:p>
      </dgm:t>
    </dgm:pt>
    <dgm:pt modelId="{AFD0EE6F-F2D7-4978-B75D-C6A3C1F2037F}" type="parTrans" cxnId="{78E61C9B-EA7E-4121-B6D4-E6E023D13C7C}">
      <dgm:prSet/>
      <dgm:spPr/>
      <dgm:t>
        <a:bodyPr/>
        <a:lstStyle/>
        <a:p>
          <a:endParaRPr lang="zh-TW" altLang="en-US"/>
        </a:p>
      </dgm:t>
    </dgm:pt>
    <dgm:pt modelId="{ED9BEB7D-F680-4A30-9BC8-5DA7EFF313C5}" type="sibTrans" cxnId="{78E61C9B-EA7E-4121-B6D4-E6E023D13C7C}">
      <dgm:prSet/>
      <dgm:spPr/>
      <dgm:t>
        <a:bodyPr/>
        <a:lstStyle/>
        <a:p>
          <a:endParaRPr lang="zh-TW" altLang="en-US"/>
        </a:p>
      </dgm:t>
    </dgm:pt>
    <dgm:pt modelId="{A6F18810-207E-4B31-A046-1F69EC855BBF}">
      <dgm:prSet phldrT="[文字]"/>
      <dgm:spPr/>
      <dgm:t>
        <a:bodyPr/>
        <a:lstStyle/>
        <a:p>
          <a:r>
            <a:rPr lang="en-US" altLang="zh-TW" dirty="0"/>
            <a:t>Run a Sample Application</a:t>
          </a:r>
          <a:endParaRPr lang="zh-TW" altLang="en-US" dirty="0"/>
        </a:p>
      </dgm:t>
    </dgm:pt>
    <dgm:pt modelId="{FA9B95BA-9C69-4FC7-A201-40FACBFEFB9E}" type="parTrans" cxnId="{1C139FAC-CDE7-474D-B570-8A0ACAC3C1FC}">
      <dgm:prSet/>
      <dgm:spPr/>
      <dgm:t>
        <a:bodyPr/>
        <a:lstStyle/>
        <a:p>
          <a:endParaRPr lang="zh-TW" altLang="en-US"/>
        </a:p>
      </dgm:t>
    </dgm:pt>
    <dgm:pt modelId="{6EDC6C84-DFA1-4516-B2E6-DCA7CBA7D02B}" type="sibTrans" cxnId="{1C139FAC-CDE7-474D-B570-8A0ACAC3C1FC}">
      <dgm:prSet/>
      <dgm:spPr/>
      <dgm:t>
        <a:bodyPr/>
        <a:lstStyle/>
        <a:p>
          <a:endParaRPr lang="zh-TW" altLang="en-US"/>
        </a:p>
      </dgm:t>
    </dgm:pt>
    <dgm:pt modelId="{FF60D571-7F7E-4B6A-98F0-F8BE55FEBB78}" type="pres">
      <dgm:prSet presAssocID="{DEA11321-FE6F-4F94-A35F-44A56BD5C263}" presName="diagram" presStyleCnt="0">
        <dgm:presLayoutVars>
          <dgm:dir/>
          <dgm:resizeHandles val="exact"/>
        </dgm:presLayoutVars>
      </dgm:prSet>
      <dgm:spPr/>
    </dgm:pt>
    <dgm:pt modelId="{D14F37AF-C886-4A8F-8F14-4BDD1C68C7B9}" type="pres">
      <dgm:prSet presAssocID="{3F8F536A-810D-4566-A31E-9224DD4F4503}" presName="node" presStyleLbl="node1" presStyleIdx="0" presStyleCnt="8">
        <dgm:presLayoutVars>
          <dgm:bulletEnabled val="1"/>
        </dgm:presLayoutVars>
      </dgm:prSet>
      <dgm:spPr/>
    </dgm:pt>
    <dgm:pt modelId="{438FEB1B-A781-4B0B-8327-B1D9DBA09451}" type="pres">
      <dgm:prSet presAssocID="{E848E1FA-D8D7-40CE-9514-412C7E9EB0B7}" presName="sibTrans" presStyleLbl="sibTrans2D1" presStyleIdx="0" presStyleCnt="7"/>
      <dgm:spPr/>
    </dgm:pt>
    <dgm:pt modelId="{117C2E89-5B16-4EA3-93BD-8B464E0EB1E3}" type="pres">
      <dgm:prSet presAssocID="{E848E1FA-D8D7-40CE-9514-412C7E9EB0B7}" presName="connectorText" presStyleLbl="sibTrans2D1" presStyleIdx="0" presStyleCnt="7"/>
      <dgm:spPr/>
    </dgm:pt>
    <dgm:pt modelId="{B0DE92C7-E8DA-489D-A19A-E7F21AC2F914}" type="pres">
      <dgm:prSet presAssocID="{3577B9A0-E577-430A-8157-3A0FA5439F91}" presName="node" presStyleLbl="node1" presStyleIdx="1" presStyleCnt="8">
        <dgm:presLayoutVars>
          <dgm:bulletEnabled val="1"/>
        </dgm:presLayoutVars>
      </dgm:prSet>
      <dgm:spPr/>
    </dgm:pt>
    <dgm:pt modelId="{6C2ECFAA-ED26-4371-A795-51AE5331C8C5}" type="pres">
      <dgm:prSet presAssocID="{2F99CF09-EF66-41B2-BF96-B283B121E19B}" presName="sibTrans" presStyleLbl="sibTrans2D1" presStyleIdx="1" presStyleCnt="7"/>
      <dgm:spPr/>
    </dgm:pt>
    <dgm:pt modelId="{86B6E2B4-810C-468B-A1B8-8C0EA3782F37}" type="pres">
      <dgm:prSet presAssocID="{2F99CF09-EF66-41B2-BF96-B283B121E19B}" presName="connectorText" presStyleLbl="sibTrans2D1" presStyleIdx="1" presStyleCnt="7"/>
      <dgm:spPr/>
    </dgm:pt>
    <dgm:pt modelId="{D7343D01-7FF0-4386-BE1B-D0B495E3A56E}" type="pres">
      <dgm:prSet presAssocID="{C616933D-DB5C-4B8A-8A27-2DF779B64901}" presName="node" presStyleLbl="node1" presStyleIdx="2" presStyleCnt="8">
        <dgm:presLayoutVars>
          <dgm:bulletEnabled val="1"/>
        </dgm:presLayoutVars>
      </dgm:prSet>
      <dgm:spPr/>
    </dgm:pt>
    <dgm:pt modelId="{E482C222-D4C9-4D02-9895-2A9ED9D93721}" type="pres">
      <dgm:prSet presAssocID="{1E936D61-8ACC-4921-A0D3-7AE082C2E4C7}" presName="sibTrans" presStyleLbl="sibTrans2D1" presStyleIdx="2" presStyleCnt="7"/>
      <dgm:spPr/>
    </dgm:pt>
    <dgm:pt modelId="{7AA538FC-E005-4AE9-963E-1446E7F0359A}" type="pres">
      <dgm:prSet presAssocID="{1E936D61-8ACC-4921-A0D3-7AE082C2E4C7}" presName="connectorText" presStyleLbl="sibTrans2D1" presStyleIdx="2" presStyleCnt="7"/>
      <dgm:spPr/>
    </dgm:pt>
    <dgm:pt modelId="{A7E0AE7C-BBE8-4F68-BE5C-78623D9B5F46}" type="pres">
      <dgm:prSet presAssocID="{31037966-ED43-44C2-A78C-A31F7DE2333B}" presName="node" presStyleLbl="node1" presStyleIdx="3" presStyleCnt="8">
        <dgm:presLayoutVars>
          <dgm:bulletEnabled val="1"/>
        </dgm:presLayoutVars>
      </dgm:prSet>
      <dgm:spPr/>
    </dgm:pt>
    <dgm:pt modelId="{B84C2C1D-A659-4CEC-9601-400024BE30F1}" type="pres">
      <dgm:prSet presAssocID="{258AF75C-B225-4C8E-AAC0-5F7064E87D61}" presName="sibTrans" presStyleLbl="sibTrans2D1" presStyleIdx="3" presStyleCnt="7"/>
      <dgm:spPr/>
    </dgm:pt>
    <dgm:pt modelId="{71B68168-EBA6-4EC3-8C9F-9E53F583BD13}" type="pres">
      <dgm:prSet presAssocID="{258AF75C-B225-4C8E-AAC0-5F7064E87D61}" presName="connectorText" presStyleLbl="sibTrans2D1" presStyleIdx="3" presStyleCnt="7"/>
      <dgm:spPr/>
    </dgm:pt>
    <dgm:pt modelId="{C4096C8A-19F5-4981-8CBA-A943FA63F793}" type="pres">
      <dgm:prSet presAssocID="{12BC3987-E170-44A0-A2D3-818DBD2A31F4}" presName="node" presStyleLbl="node1" presStyleIdx="4" presStyleCnt="8">
        <dgm:presLayoutVars>
          <dgm:bulletEnabled val="1"/>
        </dgm:presLayoutVars>
      </dgm:prSet>
      <dgm:spPr/>
    </dgm:pt>
    <dgm:pt modelId="{33F9C2EC-4889-4A54-A864-F7505D4CDCD7}" type="pres">
      <dgm:prSet presAssocID="{00CA734B-E0CD-4912-9C88-4A823B3A66AC}" presName="sibTrans" presStyleLbl="sibTrans2D1" presStyleIdx="4" presStyleCnt="7"/>
      <dgm:spPr/>
    </dgm:pt>
    <dgm:pt modelId="{A2E71852-D500-4850-AB16-476F00416716}" type="pres">
      <dgm:prSet presAssocID="{00CA734B-E0CD-4912-9C88-4A823B3A66AC}" presName="connectorText" presStyleLbl="sibTrans2D1" presStyleIdx="4" presStyleCnt="7"/>
      <dgm:spPr/>
    </dgm:pt>
    <dgm:pt modelId="{7EC7C292-6A16-47E2-9262-73E0541863DE}" type="pres">
      <dgm:prSet presAssocID="{F3339CA5-3AF5-4974-BCBA-F75EF6F0640B}" presName="node" presStyleLbl="node1" presStyleIdx="5" presStyleCnt="8">
        <dgm:presLayoutVars>
          <dgm:bulletEnabled val="1"/>
        </dgm:presLayoutVars>
      </dgm:prSet>
      <dgm:spPr/>
    </dgm:pt>
    <dgm:pt modelId="{0D95B367-FE9E-456A-A2C8-95F79D406BEA}" type="pres">
      <dgm:prSet presAssocID="{D41FF928-51A1-4FEA-B3C9-01043AED98D0}" presName="sibTrans" presStyleLbl="sibTrans2D1" presStyleIdx="5" presStyleCnt="7"/>
      <dgm:spPr/>
    </dgm:pt>
    <dgm:pt modelId="{BFCE566B-4448-445D-84B9-B54B3C377B6B}" type="pres">
      <dgm:prSet presAssocID="{D41FF928-51A1-4FEA-B3C9-01043AED98D0}" presName="connectorText" presStyleLbl="sibTrans2D1" presStyleIdx="5" presStyleCnt="7"/>
      <dgm:spPr/>
    </dgm:pt>
    <dgm:pt modelId="{473D7DFF-52C2-473E-8B1F-E34420C4074D}" type="pres">
      <dgm:prSet presAssocID="{D7C1753D-7BE4-4078-8400-9FB9394CD7DE}" presName="node" presStyleLbl="node1" presStyleIdx="6" presStyleCnt="8">
        <dgm:presLayoutVars>
          <dgm:bulletEnabled val="1"/>
        </dgm:presLayoutVars>
      </dgm:prSet>
      <dgm:spPr/>
    </dgm:pt>
    <dgm:pt modelId="{0C5802B8-5455-4423-94DB-D80D17DFE55C}" type="pres">
      <dgm:prSet presAssocID="{ED9BEB7D-F680-4A30-9BC8-5DA7EFF313C5}" presName="sibTrans" presStyleLbl="sibTrans2D1" presStyleIdx="6" presStyleCnt="7"/>
      <dgm:spPr/>
    </dgm:pt>
    <dgm:pt modelId="{670F4C0C-1EB9-4D9B-9DF1-0204393186F0}" type="pres">
      <dgm:prSet presAssocID="{ED9BEB7D-F680-4A30-9BC8-5DA7EFF313C5}" presName="connectorText" presStyleLbl="sibTrans2D1" presStyleIdx="6" presStyleCnt="7"/>
      <dgm:spPr/>
    </dgm:pt>
    <dgm:pt modelId="{4A14864F-363A-4001-975C-33FBFE3FBB7B}" type="pres">
      <dgm:prSet presAssocID="{A6F18810-207E-4B31-A046-1F69EC855BBF}" presName="node" presStyleLbl="node1" presStyleIdx="7" presStyleCnt="8">
        <dgm:presLayoutVars>
          <dgm:bulletEnabled val="1"/>
        </dgm:presLayoutVars>
      </dgm:prSet>
      <dgm:spPr/>
    </dgm:pt>
  </dgm:ptLst>
  <dgm:cxnLst>
    <dgm:cxn modelId="{E3ED4401-3F8A-44A1-9F1A-BAE9F537B7E4}" type="presOf" srcId="{D41FF928-51A1-4FEA-B3C9-01043AED98D0}" destId="{BFCE566B-4448-445D-84B9-B54B3C377B6B}" srcOrd="1" destOrd="0" presId="urn:microsoft.com/office/officeart/2005/8/layout/process5"/>
    <dgm:cxn modelId="{6939BA05-A776-42BC-8E79-CD1C02868F0D}" type="presOf" srcId="{00CA734B-E0CD-4912-9C88-4A823B3A66AC}" destId="{33F9C2EC-4889-4A54-A864-F7505D4CDCD7}" srcOrd="0" destOrd="0" presId="urn:microsoft.com/office/officeart/2005/8/layout/process5"/>
    <dgm:cxn modelId="{1F36930B-8E3C-4B30-8BF6-DCA699169592}" type="presOf" srcId="{258AF75C-B225-4C8E-AAC0-5F7064E87D61}" destId="{B84C2C1D-A659-4CEC-9601-400024BE30F1}" srcOrd="0" destOrd="0" presId="urn:microsoft.com/office/officeart/2005/8/layout/process5"/>
    <dgm:cxn modelId="{16C6050D-4C0B-4FC9-A216-2FC6BBBDD6F3}" type="presOf" srcId="{00CA734B-E0CD-4912-9C88-4A823B3A66AC}" destId="{A2E71852-D500-4850-AB16-476F00416716}" srcOrd="1" destOrd="0" presId="urn:microsoft.com/office/officeart/2005/8/layout/process5"/>
    <dgm:cxn modelId="{81B2261C-04DA-4313-AA35-80FC21A0479B}" type="presOf" srcId="{ED9BEB7D-F680-4A30-9BC8-5DA7EFF313C5}" destId="{670F4C0C-1EB9-4D9B-9DF1-0204393186F0}" srcOrd="1" destOrd="0" presId="urn:microsoft.com/office/officeart/2005/8/layout/process5"/>
    <dgm:cxn modelId="{73925D1C-F214-4AE2-B07D-8AE8DEFC2983}" type="presOf" srcId="{E848E1FA-D8D7-40CE-9514-412C7E9EB0B7}" destId="{117C2E89-5B16-4EA3-93BD-8B464E0EB1E3}" srcOrd="1" destOrd="0" presId="urn:microsoft.com/office/officeart/2005/8/layout/process5"/>
    <dgm:cxn modelId="{3F142F29-921F-4843-9C01-500077C02CAF}" type="presOf" srcId="{1E936D61-8ACC-4921-A0D3-7AE082C2E4C7}" destId="{E482C222-D4C9-4D02-9895-2A9ED9D93721}" srcOrd="0" destOrd="0" presId="urn:microsoft.com/office/officeart/2005/8/layout/process5"/>
    <dgm:cxn modelId="{5212D429-DAD8-4A38-A747-AA263D306A82}" type="presOf" srcId="{F3339CA5-3AF5-4974-BCBA-F75EF6F0640B}" destId="{7EC7C292-6A16-47E2-9262-73E0541863DE}" srcOrd="0" destOrd="0" presId="urn:microsoft.com/office/officeart/2005/8/layout/process5"/>
    <dgm:cxn modelId="{4FDC842C-03D4-4E39-A62E-878C52747AAA}" type="presOf" srcId="{2F99CF09-EF66-41B2-BF96-B283B121E19B}" destId="{6C2ECFAA-ED26-4371-A795-51AE5331C8C5}" srcOrd="0" destOrd="0" presId="urn:microsoft.com/office/officeart/2005/8/layout/process5"/>
    <dgm:cxn modelId="{B7E6FE31-7392-4D04-9F6F-331E27C8DB83}" type="presOf" srcId="{ED9BEB7D-F680-4A30-9BC8-5DA7EFF313C5}" destId="{0C5802B8-5455-4423-94DB-D80D17DFE55C}" srcOrd="0" destOrd="0" presId="urn:microsoft.com/office/officeart/2005/8/layout/process5"/>
    <dgm:cxn modelId="{1898B15F-A26A-4B74-9EA5-90F5C969FB35}" type="presOf" srcId="{E848E1FA-D8D7-40CE-9514-412C7E9EB0B7}" destId="{438FEB1B-A781-4B0B-8327-B1D9DBA09451}" srcOrd="0" destOrd="0" presId="urn:microsoft.com/office/officeart/2005/8/layout/process5"/>
    <dgm:cxn modelId="{3A574342-0D0B-4624-A831-1C9AE22C536F}" type="presOf" srcId="{31037966-ED43-44C2-A78C-A31F7DE2333B}" destId="{A7E0AE7C-BBE8-4F68-BE5C-78623D9B5F46}" srcOrd="0" destOrd="0" presId="urn:microsoft.com/office/officeart/2005/8/layout/process5"/>
    <dgm:cxn modelId="{974BAA46-A253-48A2-9FFC-208CB85548DF}" srcId="{DEA11321-FE6F-4F94-A35F-44A56BD5C263}" destId="{3F8F536A-810D-4566-A31E-9224DD4F4503}" srcOrd="0" destOrd="0" parTransId="{6FB895DE-DE97-4494-AA6E-FD468082DCD2}" sibTransId="{E848E1FA-D8D7-40CE-9514-412C7E9EB0B7}"/>
    <dgm:cxn modelId="{47B5F146-065A-4BCB-AF6D-9955AB5DEC65}" type="presOf" srcId="{3577B9A0-E577-430A-8157-3A0FA5439F91}" destId="{B0DE92C7-E8DA-489D-A19A-E7F21AC2F914}" srcOrd="0" destOrd="0" presId="urn:microsoft.com/office/officeart/2005/8/layout/process5"/>
    <dgm:cxn modelId="{D6F9154D-8F0C-4690-80C9-4333EB551147}" type="presOf" srcId="{A6F18810-207E-4B31-A046-1F69EC855BBF}" destId="{4A14864F-363A-4001-975C-33FBFE3FBB7B}" srcOrd="0" destOrd="0" presId="urn:microsoft.com/office/officeart/2005/8/layout/process5"/>
    <dgm:cxn modelId="{FD266170-694A-4FD3-97EB-162F6769F047}" type="presOf" srcId="{258AF75C-B225-4C8E-AAC0-5F7064E87D61}" destId="{71B68168-EBA6-4EC3-8C9F-9E53F583BD13}" srcOrd="1" destOrd="0" presId="urn:microsoft.com/office/officeart/2005/8/layout/process5"/>
    <dgm:cxn modelId="{7FFB1B58-D904-4214-A657-C9BA91E4E008}" srcId="{DEA11321-FE6F-4F94-A35F-44A56BD5C263}" destId="{C616933D-DB5C-4B8A-8A27-2DF779B64901}" srcOrd="2" destOrd="0" parTransId="{4DE3310C-148D-40A9-A83B-636A1771B839}" sibTransId="{1E936D61-8ACC-4921-A0D3-7AE082C2E4C7}"/>
    <dgm:cxn modelId="{973E698F-C3B5-4CD3-9507-DD163BF14640}" type="presOf" srcId="{DEA11321-FE6F-4F94-A35F-44A56BD5C263}" destId="{FF60D571-7F7E-4B6A-98F0-F8BE55FEBB78}" srcOrd="0" destOrd="0" presId="urn:microsoft.com/office/officeart/2005/8/layout/process5"/>
    <dgm:cxn modelId="{E85CED96-A0AC-444C-9268-473009ED2B11}" type="presOf" srcId="{D7C1753D-7BE4-4078-8400-9FB9394CD7DE}" destId="{473D7DFF-52C2-473E-8B1F-E34420C4074D}" srcOrd="0" destOrd="0" presId="urn:microsoft.com/office/officeart/2005/8/layout/process5"/>
    <dgm:cxn modelId="{78E61C9B-EA7E-4121-B6D4-E6E023D13C7C}" srcId="{DEA11321-FE6F-4F94-A35F-44A56BD5C263}" destId="{D7C1753D-7BE4-4078-8400-9FB9394CD7DE}" srcOrd="6" destOrd="0" parTransId="{AFD0EE6F-F2D7-4978-B75D-C6A3C1F2037F}" sibTransId="{ED9BEB7D-F680-4A30-9BC8-5DA7EFF313C5}"/>
    <dgm:cxn modelId="{23CCDE9C-63B3-4313-8D17-C2B7644CFB7B}" srcId="{DEA11321-FE6F-4F94-A35F-44A56BD5C263}" destId="{31037966-ED43-44C2-A78C-A31F7DE2333B}" srcOrd="3" destOrd="0" parTransId="{D85A4FA1-2509-4045-A92E-324C66790EA7}" sibTransId="{258AF75C-B225-4C8E-AAC0-5F7064E87D61}"/>
    <dgm:cxn modelId="{1C139FAC-CDE7-474D-B570-8A0ACAC3C1FC}" srcId="{DEA11321-FE6F-4F94-A35F-44A56BD5C263}" destId="{A6F18810-207E-4B31-A046-1F69EC855BBF}" srcOrd="7" destOrd="0" parTransId="{FA9B95BA-9C69-4FC7-A201-40FACBFEFB9E}" sibTransId="{6EDC6C84-DFA1-4516-B2E6-DCA7CBA7D02B}"/>
    <dgm:cxn modelId="{DD54F9AD-E9E1-4AE8-8C5A-CF444D051856}" type="presOf" srcId="{C616933D-DB5C-4B8A-8A27-2DF779B64901}" destId="{D7343D01-7FF0-4386-BE1B-D0B495E3A56E}" srcOrd="0" destOrd="0" presId="urn:microsoft.com/office/officeart/2005/8/layout/process5"/>
    <dgm:cxn modelId="{7DBF8EBE-3957-4D22-A512-8DC45A8D4167}" type="presOf" srcId="{12BC3987-E170-44A0-A2D3-818DBD2A31F4}" destId="{C4096C8A-19F5-4981-8CBA-A943FA63F793}" srcOrd="0" destOrd="0" presId="urn:microsoft.com/office/officeart/2005/8/layout/process5"/>
    <dgm:cxn modelId="{E9F3F4C7-E5AD-4B0C-9BEE-7979B2FC9ABB}" type="presOf" srcId="{D41FF928-51A1-4FEA-B3C9-01043AED98D0}" destId="{0D95B367-FE9E-456A-A2C8-95F79D406BEA}" srcOrd="0" destOrd="0" presId="urn:microsoft.com/office/officeart/2005/8/layout/process5"/>
    <dgm:cxn modelId="{81F76FDB-73E9-41D2-B87E-7B8517F85B4F}" type="presOf" srcId="{2F99CF09-EF66-41B2-BF96-B283B121E19B}" destId="{86B6E2B4-810C-468B-A1B8-8C0EA3782F37}" srcOrd="1" destOrd="0" presId="urn:microsoft.com/office/officeart/2005/8/layout/process5"/>
    <dgm:cxn modelId="{9BD349DC-748B-4C9B-9497-E579E7233C4D}" type="presOf" srcId="{3F8F536A-810D-4566-A31E-9224DD4F4503}" destId="{D14F37AF-C886-4A8F-8F14-4BDD1C68C7B9}" srcOrd="0" destOrd="0" presId="urn:microsoft.com/office/officeart/2005/8/layout/process5"/>
    <dgm:cxn modelId="{EF4C8EE3-AFFC-45BF-85D4-8BEB4D08D24F}" srcId="{DEA11321-FE6F-4F94-A35F-44A56BD5C263}" destId="{F3339CA5-3AF5-4974-BCBA-F75EF6F0640B}" srcOrd="5" destOrd="0" parTransId="{C8A21270-9A43-4A90-8E67-D13652B9E7E0}" sibTransId="{D41FF928-51A1-4FEA-B3C9-01043AED98D0}"/>
    <dgm:cxn modelId="{BD5247E9-5E49-4960-9F81-AFF4B8291DFF}" srcId="{DEA11321-FE6F-4F94-A35F-44A56BD5C263}" destId="{12BC3987-E170-44A0-A2D3-818DBD2A31F4}" srcOrd="4" destOrd="0" parTransId="{422B1EE3-FD62-4179-BFC6-F8DEDBBC37A7}" sibTransId="{00CA734B-E0CD-4912-9C88-4A823B3A66AC}"/>
    <dgm:cxn modelId="{1B6C2BEE-D6B6-4E39-8C1C-5AD69BCCD807}" type="presOf" srcId="{1E936D61-8ACC-4921-A0D3-7AE082C2E4C7}" destId="{7AA538FC-E005-4AE9-963E-1446E7F0359A}" srcOrd="1" destOrd="0" presId="urn:microsoft.com/office/officeart/2005/8/layout/process5"/>
    <dgm:cxn modelId="{EF5B4EF7-3DBF-4F8B-BCF6-20B978D15EDD}" srcId="{DEA11321-FE6F-4F94-A35F-44A56BD5C263}" destId="{3577B9A0-E577-430A-8157-3A0FA5439F91}" srcOrd="1" destOrd="0" parTransId="{2BAF4FBF-7928-4343-8067-F0864A1A02DA}" sibTransId="{2F99CF09-EF66-41B2-BF96-B283B121E19B}"/>
    <dgm:cxn modelId="{C5D8A227-90D5-40E7-992B-60D5CD56A4F1}" type="presParOf" srcId="{FF60D571-7F7E-4B6A-98F0-F8BE55FEBB78}" destId="{D14F37AF-C886-4A8F-8F14-4BDD1C68C7B9}" srcOrd="0" destOrd="0" presId="urn:microsoft.com/office/officeart/2005/8/layout/process5"/>
    <dgm:cxn modelId="{97F88182-16AD-4873-A035-00516F83604A}" type="presParOf" srcId="{FF60D571-7F7E-4B6A-98F0-F8BE55FEBB78}" destId="{438FEB1B-A781-4B0B-8327-B1D9DBA09451}" srcOrd="1" destOrd="0" presId="urn:microsoft.com/office/officeart/2005/8/layout/process5"/>
    <dgm:cxn modelId="{F3D53314-5179-4405-B394-44128EE7D619}" type="presParOf" srcId="{438FEB1B-A781-4B0B-8327-B1D9DBA09451}" destId="{117C2E89-5B16-4EA3-93BD-8B464E0EB1E3}" srcOrd="0" destOrd="0" presId="urn:microsoft.com/office/officeart/2005/8/layout/process5"/>
    <dgm:cxn modelId="{E0130F13-BF27-4B6E-AEA8-F64ED3E37A89}" type="presParOf" srcId="{FF60D571-7F7E-4B6A-98F0-F8BE55FEBB78}" destId="{B0DE92C7-E8DA-489D-A19A-E7F21AC2F914}" srcOrd="2" destOrd="0" presId="urn:microsoft.com/office/officeart/2005/8/layout/process5"/>
    <dgm:cxn modelId="{38C682BD-0CA9-404F-8333-58BA99FFE160}" type="presParOf" srcId="{FF60D571-7F7E-4B6A-98F0-F8BE55FEBB78}" destId="{6C2ECFAA-ED26-4371-A795-51AE5331C8C5}" srcOrd="3" destOrd="0" presId="urn:microsoft.com/office/officeart/2005/8/layout/process5"/>
    <dgm:cxn modelId="{761C888C-CE26-43FB-9E60-DC52942D59CA}" type="presParOf" srcId="{6C2ECFAA-ED26-4371-A795-51AE5331C8C5}" destId="{86B6E2B4-810C-468B-A1B8-8C0EA3782F37}" srcOrd="0" destOrd="0" presId="urn:microsoft.com/office/officeart/2005/8/layout/process5"/>
    <dgm:cxn modelId="{C4981C33-D01C-40F3-8050-49A99AEE8B46}" type="presParOf" srcId="{FF60D571-7F7E-4B6A-98F0-F8BE55FEBB78}" destId="{D7343D01-7FF0-4386-BE1B-D0B495E3A56E}" srcOrd="4" destOrd="0" presId="urn:microsoft.com/office/officeart/2005/8/layout/process5"/>
    <dgm:cxn modelId="{698F63D6-6C33-4A65-AC67-8E834DE49CD7}" type="presParOf" srcId="{FF60D571-7F7E-4B6A-98F0-F8BE55FEBB78}" destId="{E482C222-D4C9-4D02-9895-2A9ED9D93721}" srcOrd="5" destOrd="0" presId="urn:microsoft.com/office/officeart/2005/8/layout/process5"/>
    <dgm:cxn modelId="{9FDD25B6-A05A-455C-A79B-7467C4925912}" type="presParOf" srcId="{E482C222-D4C9-4D02-9895-2A9ED9D93721}" destId="{7AA538FC-E005-4AE9-963E-1446E7F0359A}" srcOrd="0" destOrd="0" presId="urn:microsoft.com/office/officeart/2005/8/layout/process5"/>
    <dgm:cxn modelId="{AE03CB59-3D85-4E37-9BEB-7AF168BFF9BE}" type="presParOf" srcId="{FF60D571-7F7E-4B6A-98F0-F8BE55FEBB78}" destId="{A7E0AE7C-BBE8-4F68-BE5C-78623D9B5F46}" srcOrd="6" destOrd="0" presId="urn:microsoft.com/office/officeart/2005/8/layout/process5"/>
    <dgm:cxn modelId="{CB66E245-510D-4260-8DBF-E4F7A69D44C2}" type="presParOf" srcId="{FF60D571-7F7E-4B6A-98F0-F8BE55FEBB78}" destId="{B84C2C1D-A659-4CEC-9601-400024BE30F1}" srcOrd="7" destOrd="0" presId="urn:microsoft.com/office/officeart/2005/8/layout/process5"/>
    <dgm:cxn modelId="{D8447C14-C400-45DC-A1A2-9F3B2D21EBF4}" type="presParOf" srcId="{B84C2C1D-A659-4CEC-9601-400024BE30F1}" destId="{71B68168-EBA6-4EC3-8C9F-9E53F583BD13}" srcOrd="0" destOrd="0" presId="urn:microsoft.com/office/officeart/2005/8/layout/process5"/>
    <dgm:cxn modelId="{6A44D09F-9252-40BA-9D65-E8B9C6FB40FD}" type="presParOf" srcId="{FF60D571-7F7E-4B6A-98F0-F8BE55FEBB78}" destId="{C4096C8A-19F5-4981-8CBA-A943FA63F793}" srcOrd="8" destOrd="0" presId="urn:microsoft.com/office/officeart/2005/8/layout/process5"/>
    <dgm:cxn modelId="{BE40BE86-9BE7-4781-9847-DB1494677F80}" type="presParOf" srcId="{FF60D571-7F7E-4B6A-98F0-F8BE55FEBB78}" destId="{33F9C2EC-4889-4A54-A864-F7505D4CDCD7}" srcOrd="9" destOrd="0" presId="urn:microsoft.com/office/officeart/2005/8/layout/process5"/>
    <dgm:cxn modelId="{5627A569-B81C-4852-80E8-90C1FFAF6AA7}" type="presParOf" srcId="{33F9C2EC-4889-4A54-A864-F7505D4CDCD7}" destId="{A2E71852-D500-4850-AB16-476F00416716}" srcOrd="0" destOrd="0" presId="urn:microsoft.com/office/officeart/2005/8/layout/process5"/>
    <dgm:cxn modelId="{5BDA7123-F01D-43DE-B5E9-6261E46E017C}" type="presParOf" srcId="{FF60D571-7F7E-4B6A-98F0-F8BE55FEBB78}" destId="{7EC7C292-6A16-47E2-9262-73E0541863DE}" srcOrd="10" destOrd="0" presId="urn:microsoft.com/office/officeart/2005/8/layout/process5"/>
    <dgm:cxn modelId="{BC419C0F-F8D0-42A6-89B8-269DBADD07E4}" type="presParOf" srcId="{FF60D571-7F7E-4B6A-98F0-F8BE55FEBB78}" destId="{0D95B367-FE9E-456A-A2C8-95F79D406BEA}" srcOrd="11" destOrd="0" presId="urn:microsoft.com/office/officeart/2005/8/layout/process5"/>
    <dgm:cxn modelId="{FFAEF6C6-A6CD-4A44-B1BC-18986CFCE85E}" type="presParOf" srcId="{0D95B367-FE9E-456A-A2C8-95F79D406BEA}" destId="{BFCE566B-4448-445D-84B9-B54B3C377B6B}" srcOrd="0" destOrd="0" presId="urn:microsoft.com/office/officeart/2005/8/layout/process5"/>
    <dgm:cxn modelId="{20B537DE-BBE8-4FE0-A3BA-700AEFD2C106}" type="presParOf" srcId="{FF60D571-7F7E-4B6A-98F0-F8BE55FEBB78}" destId="{473D7DFF-52C2-473E-8B1F-E34420C4074D}" srcOrd="12" destOrd="0" presId="urn:microsoft.com/office/officeart/2005/8/layout/process5"/>
    <dgm:cxn modelId="{39D03678-FC84-41EF-BDC5-434B0AC485B4}" type="presParOf" srcId="{FF60D571-7F7E-4B6A-98F0-F8BE55FEBB78}" destId="{0C5802B8-5455-4423-94DB-D80D17DFE55C}" srcOrd="13" destOrd="0" presId="urn:microsoft.com/office/officeart/2005/8/layout/process5"/>
    <dgm:cxn modelId="{B77840A8-1215-4897-A8BE-36106654C25A}" type="presParOf" srcId="{0C5802B8-5455-4423-94DB-D80D17DFE55C}" destId="{670F4C0C-1EB9-4D9B-9DF1-0204393186F0}" srcOrd="0" destOrd="0" presId="urn:microsoft.com/office/officeart/2005/8/layout/process5"/>
    <dgm:cxn modelId="{8A94D3BF-C9BF-4B4C-B3C8-151392A983DC}" type="presParOf" srcId="{FF60D571-7F7E-4B6A-98F0-F8BE55FEBB78}" destId="{4A14864F-363A-4001-975C-33FBFE3FBB7B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F37AF-C886-4A8F-8F14-4BDD1C68C7B9}">
      <dsp:nvSpPr>
        <dsp:cNvPr id="0" name=""/>
        <dsp:cNvSpPr/>
      </dsp:nvSpPr>
      <dsp:spPr>
        <a:xfrm>
          <a:off x="4621" y="559306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Install the Toolkit</a:t>
          </a:r>
          <a:endParaRPr lang="zh-TW" altLang="en-US" sz="1700" kern="1200" dirty="0"/>
        </a:p>
      </dsp:txBody>
      <dsp:txXfrm>
        <a:off x="40127" y="594812"/>
        <a:ext cx="1949441" cy="1141260"/>
      </dsp:txXfrm>
    </dsp:sp>
    <dsp:sp modelId="{438FEB1B-A781-4B0B-8327-B1D9DBA09451}">
      <dsp:nvSpPr>
        <dsp:cNvPr id="0" name=""/>
        <dsp:cNvSpPr/>
      </dsp:nvSpPr>
      <dsp:spPr>
        <a:xfrm>
          <a:off x="220287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>
        <a:off x="2202874" y="1015120"/>
        <a:ext cx="299835" cy="300644"/>
      </dsp:txXfrm>
    </dsp:sp>
    <dsp:sp modelId="{B0DE92C7-E8DA-489D-A19A-E7F21AC2F914}">
      <dsp:nvSpPr>
        <dsp:cNvPr id="0" name=""/>
        <dsp:cNvSpPr/>
      </dsp:nvSpPr>
      <dsp:spPr>
        <a:xfrm>
          <a:off x="2833255" y="559306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Install External Software Dependencies</a:t>
          </a:r>
          <a:endParaRPr lang="zh-TW" altLang="en-US" sz="1700" kern="1200" dirty="0"/>
        </a:p>
      </dsp:txBody>
      <dsp:txXfrm>
        <a:off x="2868761" y="594812"/>
        <a:ext cx="1949441" cy="1141260"/>
      </dsp:txXfrm>
    </dsp:sp>
    <dsp:sp modelId="{6C2ECFAA-ED26-4371-A795-51AE5331C8C5}">
      <dsp:nvSpPr>
        <dsp:cNvPr id="0" name=""/>
        <dsp:cNvSpPr/>
      </dsp:nvSpPr>
      <dsp:spPr>
        <a:xfrm>
          <a:off x="5031509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>
        <a:off x="5031509" y="1015120"/>
        <a:ext cx="299835" cy="300644"/>
      </dsp:txXfrm>
    </dsp:sp>
    <dsp:sp modelId="{D7343D01-7FF0-4386-BE1B-D0B495E3A56E}">
      <dsp:nvSpPr>
        <dsp:cNvPr id="0" name=""/>
        <dsp:cNvSpPr/>
      </dsp:nvSpPr>
      <dsp:spPr>
        <a:xfrm>
          <a:off x="5661890" y="559306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Set the </a:t>
          </a:r>
          <a:r>
            <a:rPr lang="en-US" altLang="zh-TW" sz="1700" kern="1200" dirty="0" err="1"/>
            <a:t>OpenVINO</a:t>
          </a:r>
          <a:r>
            <a:rPr lang="en-US" altLang="zh-TW" sz="1700" kern="1200" dirty="0"/>
            <a:t> Environment Variables</a:t>
          </a:r>
          <a:endParaRPr lang="zh-TW" altLang="en-US" sz="1700" kern="1200" dirty="0"/>
        </a:p>
      </dsp:txBody>
      <dsp:txXfrm>
        <a:off x="5697396" y="594812"/>
        <a:ext cx="1949441" cy="1141260"/>
      </dsp:txXfrm>
    </dsp:sp>
    <dsp:sp modelId="{E482C222-D4C9-4D02-9895-2A9ED9D93721}">
      <dsp:nvSpPr>
        <dsp:cNvPr id="0" name=""/>
        <dsp:cNvSpPr/>
      </dsp:nvSpPr>
      <dsp:spPr>
        <a:xfrm>
          <a:off x="7860144" y="914906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>
        <a:off x="7860144" y="1015120"/>
        <a:ext cx="299835" cy="300644"/>
      </dsp:txXfrm>
    </dsp:sp>
    <dsp:sp modelId="{A7E0AE7C-BBE8-4F68-BE5C-78623D9B5F46}">
      <dsp:nvSpPr>
        <dsp:cNvPr id="0" name=""/>
        <dsp:cNvSpPr/>
      </dsp:nvSpPr>
      <dsp:spPr>
        <a:xfrm>
          <a:off x="8490525" y="559306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Configure the Model Optimizer</a:t>
          </a:r>
          <a:endParaRPr lang="zh-TW" altLang="en-US" sz="1700" kern="1200" dirty="0"/>
        </a:p>
      </dsp:txBody>
      <dsp:txXfrm>
        <a:off x="8526031" y="594812"/>
        <a:ext cx="1949441" cy="1141260"/>
      </dsp:txXfrm>
    </dsp:sp>
    <dsp:sp modelId="{B84C2C1D-A659-4CEC-9601-400024BE30F1}">
      <dsp:nvSpPr>
        <dsp:cNvPr id="0" name=""/>
        <dsp:cNvSpPr/>
      </dsp:nvSpPr>
      <dsp:spPr>
        <a:xfrm rot="5400000">
          <a:off x="9286584" y="1913010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 rot="-5400000">
        <a:off x="9350431" y="1949378"/>
        <a:ext cx="300644" cy="299835"/>
      </dsp:txXfrm>
    </dsp:sp>
    <dsp:sp modelId="{C4096C8A-19F5-4981-8CBA-A943FA63F793}">
      <dsp:nvSpPr>
        <dsp:cNvPr id="0" name=""/>
        <dsp:cNvSpPr/>
      </dsp:nvSpPr>
      <dsp:spPr>
        <a:xfrm>
          <a:off x="8490525" y="2579759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Run the Verification Scripts to Verify Installation </a:t>
          </a:r>
          <a:endParaRPr lang="zh-TW" altLang="en-US" sz="1700" kern="1200" dirty="0"/>
        </a:p>
      </dsp:txBody>
      <dsp:txXfrm>
        <a:off x="8526031" y="2615265"/>
        <a:ext cx="1949441" cy="1141260"/>
      </dsp:txXfrm>
    </dsp:sp>
    <dsp:sp modelId="{33F9C2EC-4889-4A54-A864-F7505D4CDCD7}">
      <dsp:nvSpPr>
        <dsp:cNvPr id="0" name=""/>
        <dsp:cNvSpPr/>
      </dsp:nvSpPr>
      <dsp:spPr>
        <a:xfrm rot="10800000">
          <a:off x="7884389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 rot="10800000">
        <a:off x="8012890" y="3035573"/>
        <a:ext cx="299835" cy="300644"/>
      </dsp:txXfrm>
    </dsp:sp>
    <dsp:sp modelId="{7EC7C292-6A16-47E2-9262-73E0541863DE}">
      <dsp:nvSpPr>
        <dsp:cNvPr id="0" name=""/>
        <dsp:cNvSpPr/>
      </dsp:nvSpPr>
      <dsp:spPr>
        <a:xfrm>
          <a:off x="5661890" y="2579759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Compile Samples</a:t>
          </a:r>
          <a:endParaRPr lang="zh-TW" altLang="en-US" sz="1700" kern="1200" dirty="0"/>
        </a:p>
      </dsp:txBody>
      <dsp:txXfrm>
        <a:off x="5697396" y="2615265"/>
        <a:ext cx="1949441" cy="1141260"/>
      </dsp:txXfrm>
    </dsp:sp>
    <dsp:sp modelId="{0D95B367-FE9E-456A-A2C8-95F79D406BEA}">
      <dsp:nvSpPr>
        <dsp:cNvPr id="0" name=""/>
        <dsp:cNvSpPr/>
      </dsp:nvSpPr>
      <dsp:spPr>
        <a:xfrm rot="10800000">
          <a:off x="5055754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 rot="10800000">
        <a:off x="5184255" y="3035573"/>
        <a:ext cx="299835" cy="300644"/>
      </dsp:txXfrm>
    </dsp:sp>
    <dsp:sp modelId="{473D7DFF-52C2-473E-8B1F-E34420C4074D}">
      <dsp:nvSpPr>
        <dsp:cNvPr id="0" name=""/>
        <dsp:cNvSpPr/>
      </dsp:nvSpPr>
      <dsp:spPr>
        <a:xfrm>
          <a:off x="2833255" y="2579759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Steps for Intel GPU</a:t>
          </a:r>
          <a:endParaRPr lang="zh-TW" altLang="en-US" sz="1700" kern="1200" dirty="0"/>
        </a:p>
      </dsp:txBody>
      <dsp:txXfrm>
        <a:off x="2868761" y="2615265"/>
        <a:ext cx="1949441" cy="1141260"/>
      </dsp:txXfrm>
    </dsp:sp>
    <dsp:sp modelId="{0C5802B8-5455-4423-94DB-D80D17DFE55C}">
      <dsp:nvSpPr>
        <dsp:cNvPr id="0" name=""/>
        <dsp:cNvSpPr/>
      </dsp:nvSpPr>
      <dsp:spPr>
        <a:xfrm rot="10800000">
          <a:off x="2227119" y="2935359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300" kern="1200"/>
        </a:p>
      </dsp:txBody>
      <dsp:txXfrm rot="10800000">
        <a:off x="2355620" y="3035573"/>
        <a:ext cx="299835" cy="300644"/>
      </dsp:txXfrm>
    </dsp:sp>
    <dsp:sp modelId="{4A14864F-363A-4001-975C-33FBFE3FBB7B}">
      <dsp:nvSpPr>
        <dsp:cNvPr id="0" name=""/>
        <dsp:cNvSpPr/>
      </dsp:nvSpPr>
      <dsp:spPr>
        <a:xfrm>
          <a:off x="4621" y="2579759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Run a Sample Application</a:t>
          </a:r>
          <a:endParaRPr lang="zh-TW" altLang="en-US" sz="1700" kern="1200" dirty="0"/>
        </a:p>
      </dsp:txBody>
      <dsp:txXfrm>
        <a:off x="40127" y="2615265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A93D9-DC50-4A3F-B19D-2913FCA716C7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D5F68-EC6D-4E3A-9DA4-E89FC3C5874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89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docker/docker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849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effectLst/>
                <a:latin typeface="arial" panose="020B0604020202020204" pitchFamily="34" charset="0"/>
              </a:rPr>
              <a:t>調和平均數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(Harmonic mean)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154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92929"/>
                </a:solidFill>
                <a:effectLst/>
                <a:latin typeface="medium-content-serif-font"/>
              </a:rPr>
              <a:t>這工具包主要是協助快速開發電腦視覺應用的解決方案，</a:t>
            </a:r>
            <a:endParaRPr lang="en-US" altLang="zh-TW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r>
              <a:rPr lang="zh-TW" altLang="en-US" sz="1200" b="0" i="0" dirty="0">
                <a:solidFill>
                  <a:srgbClr val="333333"/>
                </a:solidFill>
                <a:effectLst/>
                <a:latin typeface="-apple-system"/>
              </a:rPr>
              <a:t>整合優化</a:t>
            </a:r>
            <a:endParaRPr lang="en-US" altLang="zh-TW" sz="1200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r>
              <a:rPr lang="zh-TW" altLang="en-US" sz="1200" b="0" i="0" dirty="0">
                <a:solidFill>
                  <a:srgbClr val="333333"/>
                </a:solidFill>
                <a:effectLst/>
                <a:latin typeface="-apple-system"/>
              </a:rPr>
              <a:t>在硬體上的加速優化，提供在邊緣運算上較低算力的硬體做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-apple-system"/>
              </a:rPr>
              <a:t>CNN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-apple-system"/>
              </a:rPr>
              <a:t>推論應用開發。</a:t>
            </a:r>
            <a:endParaRPr lang="en-US" altLang="zh-TW" sz="12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-apple-system"/>
              </a:rPr>
              <a:t>提供多個已訓練好的視覺分類、偵測、分割模型。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-apple-system"/>
              </a:rPr>
              <a:t>支持主流的深度學習框架如</a:t>
            </a:r>
            <a:r>
              <a:rPr lang="en-US" altLang="zh-TW" sz="1200" b="1" i="0" dirty="0">
                <a:solidFill>
                  <a:srgbClr val="333333"/>
                </a:solidFill>
                <a:effectLst/>
                <a:latin typeface="-apple-system"/>
              </a:rPr>
              <a:t>Caffe, TensorFlow, </a:t>
            </a:r>
            <a:r>
              <a:rPr lang="en-US" altLang="zh-TW" sz="1200" b="1" i="0" dirty="0" err="1">
                <a:solidFill>
                  <a:srgbClr val="333333"/>
                </a:solidFill>
                <a:effectLst/>
                <a:latin typeface="-apple-system"/>
              </a:rPr>
              <a:t>MXNet</a:t>
            </a:r>
            <a:r>
              <a:rPr lang="en-US" altLang="zh-TW" sz="1200" b="1" i="0" dirty="0">
                <a:solidFill>
                  <a:srgbClr val="333333"/>
                </a:solidFill>
                <a:effectLst/>
                <a:latin typeface="-apple-system"/>
              </a:rPr>
              <a:t>, Kaldi </a:t>
            </a:r>
            <a:r>
              <a:rPr lang="en-US" altLang="zh-TW" sz="1200" b="1" i="0" dirty="0" err="1">
                <a:solidFill>
                  <a:srgbClr val="333333"/>
                </a:solidFill>
                <a:effectLst/>
                <a:latin typeface="-apple-system"/>
              </a:rPr>
              <a:t>pytorch</a:t>
            </a:r>
            <a:r>
              <a:rPr lang="en-US" altLang="zh-TW" sz="1200" b="1" i="0" dirty="0">
                <a:solidFill>
                  <a:srgbClr val="333333"/>
                </a:solidFill>
                <a:effectLst/>
                <a:latin typeface="-apple-system"/>
              </a:rPr>
              <a:t>(ONNX)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D9948-4B04-4068-84FA-8392264A5DC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05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FPGA </a:t>
            </a:r>
            <a:r>
              <a:rPr lang="zh-TW" altLang="en-US" dirty="0"/>
              <a:t>現場可程式化邏輯閘陣列 </a:t>
            </a:r>
            <a:r>
              <a:rPr lang="en-US" altLang="zh-TW" dirty="0"/>
              <a:t>/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場域可編程邏輯閘陣列</a:t>
            </a:r>
            <a:endParaRPr lang="en-US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u="none" strike="noStrike" dirty="0">
                <a:solidFill>
                  <a:schemeClr val="tx1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是</a:t>
            </a:r>
            <a:r>
              <a:rPr lang="zh-TW" altLang="en-US" b="0" i="0" u="none" strike="noStrike" dirty="0">
                <a:solidFill>
                  <a:schemeClr val="tx1"/>
                </a:solidFill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開放原始碼專案</a:t>
            </a:r>
            <a:r>
              <a:rPr lang="zh-TW" alt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，將應用程式自動化部署為可攜式且可自足的容器，在雲端或內部部署上執行。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D9948-4B04-4068-84FA-8392264A5DC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31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Deep Learning Model Optimizer —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將不同框架訓練出來的模型做</a:t>
            </a:r>
            <a:r>
              <a:rPr lang="zh-TW" altLang="en-US" b="0" i="0" u="sng" dirty="0">
                <a:solidFill>
                  <a:srgbClr val="333333"/>
                </a:solidFill>
                <a:effectLst/>
                <a:latin typeface="-apple-system"/>
              </a:rPr>
              <a:t>格式轉換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和</a:t>
            </a:r>
            <a:r>
              <a:rPr lang="zh-TW" altLang="en-US" b="0" i="0" u="sng" dirty="0">
                <a:solidFill>
                  <a:srgbClr val="333333"/>
                </a:solidFill>
                <a:effectLst/>
                <a:latin typeface="-apple-system"/>
              </a:rPr>
              <a:t>優化模型參數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Deep Learning Inference Engine —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模型推論的</a:t>
            </a:r>
            <a:r>
              <a:rPr lang="en-US" altLang="zh-TW" b="0" i="0" u="sng" dirty="0">
                <a:solidFill>
                  <a:srgbClr val="333333"/>
                </a:solidFill>
                <a:effectLst/>
                <a:latin typeface="-apple-system"/>
              </a:rPr>
              <a:t>API</a:t>
            </a:r>
            <a:r>
              <a:rPr lang="zh-TW" altLang="en-US" b="0" i="0" u="sng" dirty="0">
                <a:solidFill>
                  <a:srgbClr val="333333"/>
                </a:solidFill>
                <a:effectLst/>
                <a:latin typeface="-apple-system"/>
              </a:rPr>
              <a:t>接口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，針對不同硬體類別做模型掛載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Tools —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模型準確率驗證、模型校正、模型量化等工具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D9948-4B04-4068-84FA-8392264A5DC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75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ONNX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是一種針對機器學習所設計的開放式的文件格式，用於存儲訓練好的模型。</a:t>
            </a:r>
            <a:endParaRPr lang="en-US" altLang="zh-TW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它使得不同的人工智慧框架可以採用相同格式存儲模型數據並交互。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D9948-4B04-4068-84FA-8392264A5DC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043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初始是用</a:t>
            </a:r>
            <a:r>
              <a:rPr lang="en-US" altLang="zh-TW" dirty="0"/>
              <a:t>CPU</a:t>
            </a:r>
            <a:r>
              <a:rPr lang="zh-TW" altLang="en-US" dirty="0"/>
              <a:t>，如果要用</a:t>
            </a:r>
            <a:r>
              <a:rPr lang="en-US" altLang="zh-TW" dirty="0"/>
              <a:t>GPU</a:t>
            </a:r>
            <a:r>
              <a:rPr lang="zh-TW" altLang="en-US" dirty="0"/>
              <a:t>要再跑相關步驟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430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Prototxt</a:t>
            </a:r>
            <a:r>
              <a:rPr lang="en-US" altLang="zh-TW" dirty="0"/>
              <a:t> </a:t>
            </a:r>
            <a:r>
              <a:rPr lang="zh-TW" altLang="en-US" dirty="0"/>
              <a:t>原型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023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961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333333"/>
                </a:solidFill>
                <a:effectLst/>
                <a:latin typeface="Roboto"/>
              </a:rPr>
              <a:t>Joule heating 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焦耳加熱</a:t>
            </a:r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、電流熱效應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72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QFN (Quad Flat No leads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，四方平面無引腳封裝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Non-wetting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空焊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57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87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QFN (Quad Flat No leads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，四方平面無引腳封裝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Non-wetting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空焊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140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QFN (Quad Flat No leads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，四方平面無引腳封裝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Non-wetting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空焊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513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QFN (Quad Flat No leads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，四方平面無引腳封裝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Non-wetting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空焊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663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28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I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ncorporate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合併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bi-linear interpolation(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upsampled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+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fully-connected CRF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refine(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提煉、精確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) the segmentation result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3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Deconvolution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feature vector (input)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/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a map of pixel-wise class probabilities (output)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2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少很多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training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的參數量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Indices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這些稀疏的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maps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接著會被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convolved with trainable filters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來產生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dense feature maps.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812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FCN</a:t>
            </a:r>
            <a:r>
              <a:rPr lang="en-US" altLang="zh-TW" dirty="0"/>
              <a:t>-like</a:t>
            </a:r>
            <a:r>
              <a:rPr lang="zh-TW" altLang="en-US" dirty="0"/>
              <a:t>：類似 </a:t>
            </a:r>
            <a:r>
              <a:rPr lang="en-US" altLang="zh-TW" b="1" dirty="0"/>
              <a:t>skip connection</a:t>
            </a: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Open Sans"/>
              </a:rPr>
              <a:t>在相加的方式下，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/>
              </a:rPr>
              <a:t>feature map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/>
              </a:rPr>
              <a:t>的維度沒有變化，但每個維度都包含了更多特徵，對於普通的分類任務這種不需要從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/>
              </a:rPr>
              <a:t>feature map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/>
              </a:rPr>
              <a:t>復原到原始解析度的任務來說，這是一個高效的選擇；而拼接則保留了更多的維度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/>
              </a:rPr>
              <a:t>/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/>
              </a:rPr>
              <a:t>位置 信息，這使得後面的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/>
              </a:rPr>
              <a:t>layer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/>
              </a:rPr>
              <a:t>可以在淺層特徵與深層特徵自由選擇，這對語義分割任務來說更有優勢。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b="1" i="0" dirty="0">
                <a:solidFill>
                  <a:srgbClr val="000000"/>
                </a:solidFill>
                <a:effectLst/>
                <a:latin typeface="Open Sans"/>
              </a:rPr>
              <a:t>FCN 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/>
              </a:rPr>
              <a:t>中深層信息與淺層信息融合是通過對應像素相加的方式，而 </a:t>
            </a:r>
            <a:r>
              <a:rPr lang="en-US" altLang="zh-TW" b="1" i="0" dirty="0" err="1">
                <a:solidFill>
                  <a:srgbClr val="000000"/>
                </a:solidFill>
                <a:effectLst/>
                <a:latin typeface="Open Sans"/>
              </a:rPr>
              <a:t>Unet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/>
              </a:rPr>
              <a:t>是通過拼接的方式。</a:t>
            </a:r>
            <a:br>
              <a:rPr lang="zh-TW" altLang="en-US" dirty="0"/>
            </a:b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7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Hybrids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混合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person layout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人員布局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873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Stereo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立體聲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0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effectLst/>
                <a:latin typeface="arial" panose="020B0604020202020204" pitchFamily="34" charset="0"/>
              </a:rPr>
              <a:t>調和平均數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(Harmonic mean)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D5F68-EC6D-4E3A-9DA4-E89FC3C5874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60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56F74-9C5A-4423-9A79-428BC6FD7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705953B-67B4-45B6-8D11-1F7E18849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32CCBA-0EBF-4226-82EC-78062DB8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118627-5B3F-4611-86FF-2908AC45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D5CB3F-54C1-4FE9-9375-AED8F2E1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61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54A2C1-C1E6-4684-B9FF-4ACA7FA3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633F673-50D8-48C0-8C08-F559489C6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BDD36-4BED-437D-8216-9C2B10CB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CA3376-0096-4993-B566-547C1FB1A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C06088-4C60-465F-B03D-97E07F7E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94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7F34AD-8764-47EB-9479-CA8A3D231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688E3AC-F5D3-4E38-B248-2F15A40EB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466390-F35A-466D-A03B-EF438E5C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6A2313-97F0-4314-8DAF-B516FE07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D7AEAA-55EE-4611-B9C4-56539CED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70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FEF10-01C8-4E22-A326-6A71B6D5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A9DE5-7FB9-4692-AC22-080746C7E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65890-B4E2-4DDF-B4DD-8166CD2E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317871-D7FE-4A0B-A6AE-35F76136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4E8FA7-727A-4CE2-BEC6-218171A2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21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7D424-B989-48A6-9734-700B71A3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8CA54B-A2D7-43E9-91F4-ED51DC10A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A3C5D0-DE72-430A-883D-6035B35C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256CF1-F1BA-4A55-8F58-B0CD4921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5D9514-DBA1-4C8B-9178-61B5CC3C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76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E45FB-FA78-44F8-8EF9-ADADF945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EE66AC-8CFD-4EC4-A575-7A9C182CF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F1432D-2E5B-443C-8506-AC9754286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3A03E4-30A9-461F-B9FD-F99DE6142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56C3BD-AB19-460F-8D83-B8B3735C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C64596-7E92-450F-BC7F-EFE8ACA8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08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5D5B8E-7CFB-41D0-8693-510813A3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E25545-948A-4715-B8D5-142B05F86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67586F-55CF-4654-9D15-24F62D995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0794C56-4B06-464A-AEF5-10332215A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EB20EC-5DE6-4AEC-8C28-346A1E3AF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FA221A-B4D7-41FB-9039-8FA527F0C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B774101-0B16-40D1-8826-48BAB74D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31B5AD8-0775-43E4-A4A0-43D2C2D7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18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BE965-E580-4708-A1E1-74795C95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6726D7-B92F-4093-8B0E-050013763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0827A4-E649-4FA0-8C1B-3EF39C7B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CA7AB8-AB76-416E-A4BF-1D7BB697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07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82B6579-1602-4946-9C3C-A2A932B2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4797B4-C8B1-4539-834B-5C984A3A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543467-3B45-4A70-92EA-96ACB01B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69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06328-A9E9-46DF-8885-1892DF65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A01B33-39C4-47EE-A598-A4239019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4262F4-A185-4A44-A6F2-0B4639E8F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AD799C-6A2F-4AD6-9A90-ECFA8D9CF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77E795A-964A-457E-8963-613A9648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0DE262-01CD-494F-B8F2-6880140C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48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0DA4B-C213-403E-830B-B8B743D7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D5C0581-3AAF-48EA-8F12-17CA48354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14E8D8-D330-460B-8E0C-2FCDC30D9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EC7CD6-C4FC-4BC1-96C9-06126D73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2B5B86-2F7A-4232-B1D2-E08ECE0C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5D0500-BC75-43B8-BD7A-FF92E2D4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81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23938BC-7FAD-4285-9912-46BC672A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8E0F01-6135-419C-8E6D-E2680835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A3BA9C-B796-40AA-95BB-F0F251778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8333A-4E45-4D72-8D09-70C97E6FCE1C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4F7B5A-DEAA-4BDF-9C7A-ACBE594D8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5C0B97-3CF1-4C11-96A2-F8FB8BB4B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3E91E-D06E-4E1E-9F4A-CE9616E5E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27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1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12-papers-you-should-read-to-understand-object-detection-in-the-deep-learning-era-3390d4a28891" TargetMode="External"/><Relationship Id="rId3" Type="http://schemas.openxmlformats.org/officeDocument/2006/relationships/hyperlink" Target="https://openaccess.thecvf.com/content_cvpr_2018_workshops/papers/w12/Siam_A_Comparative_Study_CVPR_2018_paper.pdf" TargetMode="External"/><Relationship Id="rId7" Type="http://schemas.openxmlformats.org/officeDocument/2006/relationships/hyperlink" Target="https://www.itread01.com/content/1546712649.html" TargetMode="External"/><Relationship Id="rId12" Type="http://schemas.openxmlformats.org/officeDocument/2006/relationships/hyperlink" Target="https://zhuanlan.zhihu.com/p/42488078" TargetMode="External"/><Relationship Id="rId2" Type="http://schemas.openxmlformats.org/officeDocument/2006/relationships/hyperlink" Target="https://medium.com/swlh/image-segmentation-using-deep-learning-a-survey-e37e0f0a14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%E6%88%91%E5%B0%B1%E5%95%8F%E4%B8%80%E5%8F%A5-%E6%80%8E%E9%BA%BC%E5%AF%AB/dilation-convolution-d322febe0621" TargetMode="External"/><Relationship Id="rId11" Type="http://schemas.openxmlformats.org/officeDocument/2006/relationships/hyperlink" Target="http://imgtec.eetrend.com/blog/2019/100045215.html" TargetMode="External"/><Relationship Id="rId5" Type="http://schemas.openxmlformats.org/officeDocument/2006/relationships/hyperlink" Target="https://medium.com/anolytics/how-to-label-data-for-semantic-segmentation-deep-learning-models-907a996f95f7" TargetMode="External"/><Relationship Id="rId10" Type="http://schemas.openxmlformats.org/officeDocument/2006/relationships/hyperlink" Target="https://zhuanlan.zhihu.com/p/22308032" TargetMode="External"/><Relationship Id="rId4" Type="http://schemas.openxmlformats.org/officeDocument/2006/relationships/hyperlink" Target="https://mc.ai/review-segnet-semantic-segmentation/" TargetMode="External"/><Relationship Id="rId9" Type="http://schemas.openxmlformats.org/officeDocument/2006/relationships/hyperlink" Target="https://medium.com/@wangyilingtw/%E8%86%A8%E8%84%B9%E5%8D%B7%E7%A9%8D-18ef5b24e5b4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ishuwen.com/d/pgKM/zh-tw" TargetMode="External"/><Relationship Id="rId3" Type="http://schemas.openxmlformats.org/officeDocument/2006/relationships/hyperlink" Target="https://arxiv.org/abs/1605.06211" TargetMode="External"/><Relationship Id="rId7" Type="http://schemas.openxmlformats.org/officeDocument/2006/relationships/hyperlink" Target="https://arxiv.org/abs/1606.00915" TargetMode="External"/><Relationship Id="rId2" Type="http://schemas.openxmlformats.org/officeDocument/2006/relationships/hyperlink" Target="https://zh.wikipedia.org/wiki/%E5%B8%A7%E7%8E%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5.04366" TargetMode="External"/><Relationship Id="rId11" Type="http://schemas.openxmlformats.org/officeDocument/2006/relationships/hyperlink" Target="https://medium.com/@chih.sheng.huang821/%E5%8D%B7%E7%A9%8D%E7%A5%9E%E7%B6%93%E7%B6%B2%E8%B7%AF-convolutional-neural-network-cnn-%E5%8D%B7%E7%A9%8D%E8%A8%88%E7%AE%97%E4%B8%AD%E7%9A%84%E6%AD%A5%E4%BC%90-stride-%E5%92%8C%E5%A1%AB%E5%85%85-padding-94449e638e82" TargetMode="External"/><Relationship Id="rId5" Type="http://schemas.openxmlformats.org/officeDocument/2006/relationships/hyperlink" Target="https://arxiv.org/abs/1511.00561" TargetMode="External"/><Relationship Id="rId10" Type="http://schemas.openxmlformats.org/officeDocument/2006/relationships/hyperlink" Target="https://www.cnblogs.com/shine-lee/p/11559825.html" TargetMode="External"/><Relationship Id="rId4" Type="http://schemas.openxmlformats.org/officeDocument/2006/relationships/hyperlink" Target="https://papers.nips.cc/paper/4296-efficient-inference-in-fully-connected-crfs-with-gaussian-edge-potentials.pdf" TargetMode="External"/><Relationship Id="rId9" Type="http://schemas.openxmlformats.org/officeDocument/2006/relationships/hyperlink" Target="https://medium.com/%E8%BD%89%E8%81%B7%E8%B3%87%E5%B7%A5%E8%BF%B7%E9%80%94%E8%A8%98/atrous-convolution-bc03c31b0a03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37189203" TargetMode="External"/><Relationship Id="rId3" Type="http://schemas.openxmlformats.org/officeDocument/2006/relationships/hyperlink" Target="https://heartbeat.fritz.ai/a-2019-guide-to-semantic-segmentation-ca8242f5a7fc" TargetMode="External"/><Relationship Id="rId7" Type="http://schemas.openxmlformats.org/officeDocument/2006/relationships/hyperlink" Target="https://zhuanlan.zhihu.com/p/31852747" TargetMode="External"/><Relationship Id="rId2" Type="http://schemas.openxmlformats.org/officeDocument/2006/relationships/hyperlink" Target="https://divamgupta.com/image-segmentation/2019/06/06/deep-learning-semantic-segmentation-kera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elastic-deformation-on-images-b00c21327372" TargetMode="External"/><Relationship Id="rId11" Type="http://schemas.openxmlformats.org/officeDocument/2006/relationships/hyperlink" Target="https://zhuanlan.zhihu.com/p/67834114#ref_6" TargetMode="External"/><Relationship Id="rId5" Type="http://schemas.openxmlformats.org/officeDocument/2006/relationships/hyperlink" Target="http://www.surfacemountprocess.com/" TargetMode="External"/><Relationship Id="rId10" Type="http://schemas.openxmlformats.org/officeDocument/2006/relationships/hyperlink" Target="https://arxiv.org/pdf/1511.00561.pdf" TargetMode="External"/><Relationship Id="rId4" Type="http://schemas.openxmlformats.org/officeDocument/2006/relationships/hyperlink" Target="https://neptune.ai/blog/image-segmentation-in-2020" TargetMode="External"/><Relationship Id="rId9" Type="http://schemas.openxmlformats.org/officeDocument/2006/relationships/hyperlink" Target="https://towardsdatascience.com/enet-a-deep-neural-architecture-for-real-time-semantic-segmentation-2baa59cf97e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3.06870.pdf" TargetMode="External"/><Relationship Id="rId3" Type="http://schemas.openxmlformats.org/officeDocument/2006/relationships/hyperlink" Target="https://github.com/divamgupta/image-segmentation-keras" TargetMode="External"/><Relationship Id="rId7" Type="http://schemas.openxmlformats.org/officeDocument/2006/relationships/hyperlink" Target="https://towardsdatascience.com/image-segmentation-using-mask-r-cnn-8067560ed773" TargetMode="External"/><Relationship Id="rId2" Type="http://schemas.openxmlformats.org/officeDocument/2006/relationships/hyperlink" Target="https://divamgupta.com/image-segmentation/2019/06/06/deep-learning-semantic-segmentation-kera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231n.github.io/transfer-learning/" TargetMode="External"/><Relationship Id="rId11" Type="http://schemas.openxmlformats.org/officeDocument/2006/relationships/hyperlink" Target="https://www.twblogs.net/a/5b7e433b2b71776838563af4?fbclid=IwAR0kO9sQJOqJKXCXX3DXB1EPAEJARj6WhWyFl0jVQntAsEqsBCA6Puhohok" TargetMode="External"/><Relationship Id="rId5" Type="http://schemas.openxmlformats.org/officeDocument/2006/relationships/hyperlink" Target="https://arxiv.org/abs/1612.01105" TargetMode="External"/><Relationship Id="rId10" Type="http://schemas.openxmlformats.org/officeDocument/2006/relationships/hyperlink" Target="https://www.codeproject.com/Articles/820116/Embedding-Python-program-in-a-C-Cplusplus-code?fbclid=IwAR1yj_fq5yZxnsu98Tdi6pmSF4FSaBmvKRcXsDemG8RRyBb7Ex0WmjNVoJw" TargetMode="External"/><Relationship Id="rId4" Type="http://schemas.openxmlformats.org/officeDocument/2006/relationships/hyperlink" Target="https://www.itread01.com/content/1546370642.html" TargetMode="External"/><Relationship Id="rId9" Type="http://schemas.openxmlformats.org/officeDocument/2006/relationships/hyperlink" Target="https://github.com/OleguerCanal/cpp-python_socket/tree/optional_opencv/cpp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ivamgupta/image-segmentation-keras" TargetMode="External"/><Relationship Id="rId3" Type="http://schemas.openxmlformats.org/officeDocument/2006/relationships/hyperlink" Target="https://medium.com/%E6%88%91%E5%B0%B1%E5%95%8F%E4%B8%80%E5%8F%A5-%E6%80%8E%E9%BA%BC%E5%AF%AB/transfer-learning-%E8%BD%89%E7%A7%BB%E5%AD%B8%E7%BF%92-4538e6e2ffe4" TargetMode="External"/><Relationship Id="rId7" Type="http://schemas.openxmlformats.org/officeDocument/2006/relationships/hyperlink" Target="https://medium.com/@ssuchieh/openvino-the-model-optimizer-2617e43bda9f" TargetMode="External"/><Relationship Id="rId2" Type="http://schemas.openxmlformats.org/officeDocument/2006/relationships/hyperlink" Target="http://speech.ee.ntu.edu.tw/~tlkagk/courses_ML20.html?fbclid=IwAR2Scsfkd6qO6zWpsrXxjwBzrJdc34EIz6zaOFp3O6aM6ZZyae8vIZqvv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md.io/OzBjjvc0SLWK6J8h31YnMg?both" TargetMode="External"/><Relationship Id="rId5" Type="http://schemas.openxmlformats.org/officeDocument/2006/relationships/hyperlink" Target="https://hackmd.io/lT6_pwwZSPK-bCNOODkxYQ?both" TargetMode="External"/><Relationship Id="rId10" Type="http://schemas.openxmlformats.org/officeDocument/2006/relationships/hyperlink" Target="https://medium.com/@grady1006/%E9%82%8A%E7%B7%A3ai%E7%B3%BB%E5%88%97-openvino-%E6%87%B6%E4%BA%BA%E5%8C%85-55f357ceae75" TargetMode="External"/><Relationship Id="rId4" Type="http://schemas.openxmlformats.org/officeDocument/2006/relationships/hyperlink" Target="https://hackmd.io/x4GJG_mPRkWz7h5wpI5Ckw?view" TargetMode="External"/><Relationship Id="rId9" Type="http://schemas.openxmlformats.org/officeDocument/2006/relationships/hyperlink" Target="https://docs.openvinotoolkit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30E73-AC87-43BF-90BF-096311439A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02124"/>
                </a:solidFill>
                <a:effectLst/>
                <a:latin typeface="Google Sans"/>
              </a:rPr>
              <a:t>Image Segmentation for Solder Defect Inspection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8FB19A-BC12-4052-9577-59B7C22B1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24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Presenter: Kai-Ching Yen </a:t>
            </a:r>
            <a:r>
              <a:rPr lang="zh-TW" altLang="en-US" dirty="0"/>
              <a:t>閻楷青</a:t>
            </a:r>
          </a:p>
          <a:p>
            <a:r>
              <a:rPr lang="en-US" altLang="zh-TW" dirty="0"/>
              <a:t>Phone: 0932371193</a:t>
            </a:r>
          </a:p>
          <a:p>
            <a:r>
              <a:rPr lang="en-US" altLang="zh-TW" dirty="0"/>
              <a:t>E-Mail: kcy070586@gmail.com</a:t>
            </a:r>
          </a:p>
          <a:p>
            <a:r>
              <a:rPr lang="en-US" altLang="zh-TW" dirty="0"/>
              <a:t>Advisor: Prof. </a:t>
            </a:r>
            <a:r>
              <a:rPr lang="en-US" altLang="zh-TW" dirty="0" err="1"/>
              <a:t>Chiou</a:t>
            </a:r>
            <a:r>
              <a:rPr lang="en-US" altLang="zh-TW" dirty="0"/>
              <a:t>-Shann </a:t>
            </a:r>
            <a:r>
              <a:rPr lang="en-US" altLang="zh-TW" dirty="0" err="1"/>
              <a:t>Fuh</a:t>
            </a:r>
            <a:r>
              <a:rPr lang="en-US" altLang="zh-TW" dirty="0"/>
              <a:t> </a:t>
            </a:r>
            <a:r>
              <a:rPr lang="zh-TW" altLang="en-US" dirty="0"/>
              <a:t>傅楸善 教授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75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3319C-3F69-4BF4-A751-FA63EFD2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i="0" dirty="0">
                <a:solidFill>
                  <a:srgbClr val="333333"/>
                </a:solidFill>
                <a:effectLst/>
                <a:latin typeface="-apple-system"/>
              </a:rPr>
              <a:t>Convolutional Models with Graphical Models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5385ED-9E77-42A8-8C34-F42ACC69E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I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ncorporate probabilistic graphical models into DL architectures</a:t>
            </a:r>
          </a:p>
          <a:p>
            <a:pPr lvl="1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Conditional Random Fields (CRFs)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Markov Random Fields (MRFs)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A CNN+CRF model. </a:t>
            </a:r>
          </a:p>
          <a:p>
            <a:pPr marL="0" indent="0">
              <a:buNone/>
            </a:pP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9FB2F1-1B40-4A93-B338-1788DB8A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36" y="3348430"/>
            <a:ext cx="6812964" cy="31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45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15E7E-0B90-48CF-AFF6-719EF96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Encoder-Decoder-Based Models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6AEA8A-94D8-4C54-A913-05AE831E5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Deconvolutional semantic segmentation. </a:t>
            </a: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econvolution layers</a:t>
            </a:r>
          </a:p>
          <a:p>
            <a:pPr lvl="1"/>
            <a:r>
              <a:rPr lang="en-US" altLang="zh-TW" dirty="0" err="1">
                <a:solidFill>
                  <a:srgbClr val="333333"/>
                </a:solidFill>
                <a:latin typeface="-apple-system"/>
              </a:rPr>
              <a:t>U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npooling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layers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76CA58-BD97-4FEB-9E2A-2B4EA533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50" y="3247455"/>
            <a:ext cx="10111500" cy="278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40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31964D-2EC7-48F0-90D6-DF16EA82C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 err="1">
                <a:solidFill>
                  <a:srgbClr val="333333"/>
                </a:solidFill>
                <a:effectLst/>
                <a:latin typeface="-apple-system"/>
              </a:rPr>
              <a:t>SegNet</a:t>
            </a:r>
            <a:endParaRPr lang="en-US" altLang="zh-TW" b="1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(2016)</a:t>
            </a:r>
          </a:p>
          <a:p>
            <a:pPr lvl="1"/>
            <a:r>
              <a:rPr lang="en-US" altLang="zh-TW" b="1" i="0" dirty="0" err="1">
                <a:solidFill>
                  <a:srgbClr val="333333"/>
                </a:solidFill>
                <a:effectLst/>
                <a:latin typeface="-apple-system"/>
              </a:rPr>
              <a:t>mIoU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: 60.1%.</a:t>
            </a:r>
          </a:p>
          <a:p>
            <a:pPr lvl="1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Dataset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: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CamVid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11.</a:t>
            </a: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E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ncoder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: 13 convolutional layers (VGG16) + 3 fully convolutional layers.</a:t>
            </a:r>
          </a:p>
          <a:p>
            <a:pPr lvl="1"/>
            <a:r>
              <a:rPr lang="en-US" altLang="zh-TW" b="1" dirty="0">
                <a:solidFill>
                  <a:srgbClr val="333333"/>
                </a:solidFill>
                <a:latin typeface="-apple-system"/>
              </a:rPr>
              <a:t>E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liminates the need for learning to up-sample.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A4D304-C21B-4E46-BBBD-2FF7E73B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29" y="4385278"/>
            <a:ext cx="7268017" cy="2107597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F553586-03D6-49FD-A22B-68AD5964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3825875"/>
            <a:ext cx="28289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9D4709DD-FD12-4764-A12A-CCFD9048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Encoder-Decoder-Based Models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7F529A7-0AA1-4694-A85B-3DD937ACF5A7}"/>
              </a:ext>
            </a:extLst>
          </p:cNvPr>
          <p:cNvSpPr txBox="1"/>
          <p:nvPr/>
        </p:nvSpPr>
        <p:spPr>
          <a:xfrm>
            <a:off x="9034669" y="0"/>
            <a:ext cx="4492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SegNet</a:t>
            </a:r>
            <a:r>
              <a:rPr lang="en-US" altLang="zh-TW" dirty="0"/>
              <a:t>: Segmentation Network</a:t>
            </a:r>
          </a:p>
          <a:p>
            <a:r>
              <a:rPr lang="en-US" altLang="zh-TW" dirty="0"/>
              <a:t>VGG: Visual Geometry Group</a:t>
            </a:r>
          </a:p>
          <a:p>
            <a:r>
              <a:rPr lang="en-US" altLang="zh-TW" dirty="0"/>
              <a:t>RGB: Red, Green, Blue</a:t>
            </a:r>
          </a:p>
          <a:p>
            <a:r>
              <a:rPr lang="en-US" altLang="zh-TW" dirty="0" err="1"/>
              <a:t>ReLU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Rectified Linear Unit</a:t>
            </a:r>
          </a:p>
        </p:txBody>
      </p:sp>
    </p:spTree>
    <p:extLst>
      <p:ext uri="{BB962C8B-B14F-4D97-AF65-F5344CB8AC3E}">
        <p14:creationId xmlns:p14="http://schemas.microsoft.com/office/powerpoint/2010/main" val="3333438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13566-0E1E-4B9A-BC5A-F5F3194F0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20" y="1825625"/>
            <a:ext cx="6645465" cy="4351338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U-Net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Initially for medical and biomedical image segmentation.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Inspired by FCNs and encoder-decoder models.</a:t>
            </a:r>
          </a:p>
          <a:p>
            <a:pPr lvl="1"/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Feature maps from the down-sampling part are copied to the up-sampling part to </a:t>
            </a:r>
            <a:r>
              <a:rPr lang="en-US" altLang="zh-TW" sz="2400" b="1" i="0" dirty="0">
                <a:solidFill>
                  <a:srgbClr val="333333"/>
                </a:solidFill>
                <a:effectLst/>
                <a:latin typeface="-apple-system"/>
              </a:rPr>
              <a:t>avoid losing pattern information.</a:t>
            </a:r>
            <a:endParaRPr lang="en-US" altLang="zh-TW" sz="2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Others: U-Net for 3D images, nested U-Net,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46DBE-D557-4657-B779-D78535A5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71" y="2078167"/>
            <a:ext cx="4550229" cy="307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25A705FE-62AD-4854-9970-AD0BD41D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Encoder-Decoder-Based Models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7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D47AE7-5BEC-4268-9A4F-0DA9CBF0A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438"/>
            <a:ext cx="10515600" cy="4351338"/>
          </a:xfrm>
        </p:spPr>
        <p:txBody>
          <a:bodyPr/>
          <a:lstStyle/>
          <a:p>
            <a:r>
              <a:rPr lang="en-US" altLang="zh-TW" sz="2400" dirty="0">
                <a:solidFill>
                  <a:srgbClr val="333333"/>
                </a:solidFill>
                <a:latin typeface="-apple-system"/>
              </a:rPr>
              <a:t>A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lso called “</a:t>
            </a:r>
            <a:r>
              <a:rPr lang="en-US" altLang="zh-TW" sz="2400" b="0" i="0" dirty="0" err="1">
                <a:solidFill>
                  <a:srgbClr val="333333"/>
                </a:solidFill>
                <a:effectLst/>
                <a:latin typeface="-apple-system"/>
              </a:rPr>
              <a:t>Atrous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 Convolution”.</a:t>
            </a:r>
          </a:p>
          <a:p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Enlarging the receptive field with no increase in computational cost.</a:t>
            </a:r>
          </a:p>
          <a:p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The </a:t>
            </a:r>
            <a:r>
              <a:rPr lang="en-US" altLang="zh-TW" sz="2400" b="0" i="0" dirty="0" err="1">
                <a:solidFill>
                  <a:srgbClr val="333333"/>
                </a:solidFill>
                <a:effectLst/>
                <a:latin typeface="-apple-system"/>
              </a:rPr>
              <a:t>DeepLab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 family, densely connected </a:t>
            </a:r>
            <a:r>
              <a:rPr lang="en-US" altLang="zh-TW" sz="2400" b="0" i="0" dirty="0" err="1">
                <a:solidFill>
                  <a:srgbClr val="333333"/>
                </a:solidFill>
                <a:effectLst/>
                <a:latin typeface="-apple-system"/>
              </a:rPr>
              <a:t>Atrous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 Spatial Pyramid Pooling (</a:t>
            </a:r>
            <a:r>
              <a:rPr lang="en-US" altLang="zh-TW" sz="2400" b="0" i="0" dirty="0" err="1">
                <a:solidFill>
                  <a:srgbClr val="333333"/>
                </a:solidFill>
                <a:effectLst/>
                <a:latin typeface="-apple-system"/>
              </a:rPr>
              <a:t>DenseASPP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), Efficient neural </a:t>
            </a:r>
            <a:r>
              <a:rPr lang="en-US" altLang="zh-TW" sz="2400" dirty="0">
                <a:solidFill>
                  <a:srgbClr val="333333"/>
                </a:solidFill>
                <a:latin typeface="-apple-system"/>
              </a:rPr>
              <a:t>N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etwork (</a:t>
            </a:r>
            <a:r>
              <a:rPr lang="en-US" altLang="zh-TW" sz="2400" b="0" i="0" dirty="0" err="1">
                <a:solidFill>
                  <a:srgbClr val="333333"/>
                </a:solidFill>
                <a:effectLst/>
                <a:latin typeface="-apple-system"/>
              </a:rPr>
              <a:t>ENet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).</a:t>
            </a:r>
          </a:p>
          <a:p>
            <a:r>
              <a:rPr lang="en-US" altLang="zh-TW" sz="2400" b="1" i="0" dirty="0">
                <a:solidFill>
                  <a:srgbClr val="333333"/>
                </a:solidFill>
                <a:effectLst/>
                <a:latin typeface="-apple-system"/>
              </a:rPr>
              <a:t>DeepLabv3+</a:t>
            </a:r>
            <a:r>
              <a:rPr lang="zh-TW" altLang="en-US" sz="240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en-US" altLang="zh-TW" sz="2400" i="0" dirty="0">
                <a:solidFill>
                  <a:srgbClr val="333333"/>
                </a:solidFill>
                <a:effectLst/>
                <a:latin typeface="-apple-system"/>
              </a:rPr>
              <a:t>high </a:t>
            </a:r>
            <a:r>
              <a:rPr lang="en-US" altLang="zh-TW" sz="2400" i="0" dirty="0" err="1">
                <a:solidFill>
                  <a:srgbClr val="333333"/>
                </a:solidFill>
                <a:effectLst/>
                <a:latin typeface="-apple-system"/>
              </a:rPr>
              <a:t>mIoU</a:t>
            </a:r>
            <a:r>
              <a:rPr lang="en-US" altLang="zh-TW" sz="2400" i="0" dirty="0">
                <a:solidFill>
                  <a:srgbClr val="333333"/>
                </a:solidFill>
                <a:effectLst/>
                <a:latin typeface="-apple-system"/>
              </a:rPr>
              <a:t> of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-apple-system"/>
              </a:rPr>
              <a:t>89.0% on PASCAL VOC 2012. (pretrained on MS-COCO)</a:t>
            </a:r>
            <a:endParaRPr lang="zh-TW" altLang="en-US" sz="2400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C023A23-482C-4B18-9384-12C1E0A0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b="1" i="0" dirty="0">
                <a:solidFill>
                  <a:srgbClr val="333333"/>
                </a:solidFill>
                <a:effectLst/>
                <a:latin typeface="-apple-system"/>
              </a:rPr>
              <a:t>Dilated Convolutional Models and the </a:t>
            </a:r>
            <a:r>
              <a:rPr lang="en-US" altLang="zh-TW" sz="3200" b="1" i="0" dirty="0" err="1">
                <a:solidFill>
                  <a:srgbClr val="333333"/>
                </a:solidFill>
                <a:effectLst/>
                <a:latin typeface="-apple-system"/>
              </a:rPr>
              <a:t>DeepLab</a:t>
            </a:r>
            <a:r>
              <a:rPr lang="en-US" altLang="zh-TW" sz="3200" b="1" i="0" dirty="0">
                <a:solidFill>
                  <a:srgbClr val="333333"/>
                </a:solidFill>
                <a:effectLst/>
                <a:latin typeface="-apple-system"/>
              </a:rPr>
              <a:t> Family</a:t>
            </a:r>
            <a:endParaRPr lang="zh-TW" altLang="en-US" sz="6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2CAF46-048F-4445-AAE1-93B8639B0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12" y="3797107"/>
            <a:ext cx="7572976" cy="276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0051015-984B-4BA0-B408-DF7F6EB03843}"/>
              </a:ext>
            </a:extLst>
          </p:cNvPr>
          <p:cNvSpPr txBox="1"/>
          <p:nvPr/>
        </p:nvSpPr>
        <p:spPr>
          <a:xfrm>
            <a:off x="8638762" y="3907"/>
            <a:ext cx="355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MS: </a:t>
            </a:r>
            <a:r>
              <a:rPr lang="en-US" altLang="zh-TW" dirty="0" err="1"/>
              <a:t>MicroSoft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COCO: Common Object in </a:t>
            </a:r>
            <a:r>
              <a:rPr lang="en-US" altLang="zh-TW" dirty="0" err="1"/>
              <a:t>COntext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277F1E-35DE-49EE-907C-206B9C7DD0EA}"/>
              </a:ext>
            </a:extLst>
          </p:cNvPr>
          <p:cNvSpPr txBox="1"/>
          <p:nvPr/>
        </p:nvSpPr>
        <p:spPr>
          <a:xfrm>
            <a:off x="8289236" y="6161401"/>
            <a:ext cx="10634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4-dilated</a:t>
            </a:r>
            <a:endParaRPr lang="zh-TW" altLang="en-US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103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85A8-99DB-4A2C-8AD2-8DE900FFF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zh-TW" b="1" i="0" dirty="0">
                <a:solidFill>
                  <a:srgbClr val="333333"/>
                </a:solidFill>
                <a:effectLst/>
                <a:latin typeface="-apple-system"/>
              </a:rPr>
              <a:t>PASCAL Visual Object Classes (VOC)</a:t>
            </a: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 A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nnotated images available for 5 tasks—classification, segmentation, detection, action recognition, and person layout.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21 classes of object labels.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Pixel are labeled as background if they do not belong to any of these classes.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PASCAL Context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An extension of the PASCAL VOC 2010.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Contains more than 400 classes.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Many of the object categories of this dataset are too sparse.</a:t>
            </a:r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57A15D5-DC0E-4162-9A9B-A405B1CD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Dataset</a:t>
            </a:r>
            <a:endParaRPr lang="zh-TW" altLang="en-US" dirty="0"/>
          </a:p>
        </p:txBody>
      </p:sp>
      <p:pic>
        <p:nvPicPr>
          <p:cNvPr id="1026" name="Picture 2" descr="Testing on PASCAL VOC 2012 val set. (Images for GrabCut [22],... | Download  Scientific Diagram">
            <a:extLst>
              <a:ext uri="{FF2B5EF4-FFF2-40B4-BE49-F238E27FC236}">
                <a16:creationId xmlns:a16="http://schemas.microsoft.com/office/drawing/2014/main" id="{9F83A4C8-5D67-4FA7-9B2A-E59CE8877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070" y="-4786"/>
            <a:ext cx="3812898" cy="222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76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85A8-99DB-4A2C-8AD2-8DE900FFF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Microsoft Common Objects in Context (MS COCO)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Large-scale object detection, segmentation, and captioning dataset.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Includes images of complex everyday scenes and common objects.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Mainly for segmenting individual object instances.</a:t>
            </a:r>
          </a:p>
          <a:p>
            <a:pPr lvl="1"/>
            <a:endParaRPr lang="en-US" altLang="zh-TW" b="1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Cityscapes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Focus on semantic understanding of urban street scenes.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Contains a diverse set of stereo video sequences.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57A15D5-DC0E-4162-9A9B-A405B1CD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Dataset</a:t>
            </a:r>
            <a:endParaRPr lang="zh-TW" altLang="en-US" dirty="0"/>
          </a:p>
        </p:txBody>
      </p:sp>
      <p:pic>
        <p:nvPicPr>
          <p:cNvPr id="2050" name="Picture 2" descr="Microsoft COCO: Common Objects in Context">
            <a:extLst>
              <a:ext uri="{FF2B5EF4-FFF2-40B4-BE49-F238E27FC236}">
                <a16:creationId xmlns:a16="http://schemas.microsoft.com/office/drawing/2014/main" id="{EC10EE19-E985-4224-8C92-8780D4F7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069" y="0"/>
            <a:ext cx="366793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手把手在自己的数据集cityscapes上训练FCN - 知乎">
            <a:extLst>
              <a:ext uri="{FF2B5EF4-FFF2-40B4-BE49-F238E27FC236}">
                <a16:creationId xmlns:a16="http://schemas.microsoft.com/office/drawing/2014/main" id="{18DE11EC-C8DE-47CF-B37C-A5E3DCF41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426" y="4723331"/>
            <a:ext cx="4260574" cy="21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3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85A8-99DB-4A2C-8AD2-8DE900FFF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04"/>
            <a:ext cx="10515600" cy="4903772"/>
          </a:xfrm>
        </p:spPr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Pixel Accuracy (PA)</a:t>
            </a:r>
            <a:r>
              <a:rPr lang="en-US" altLang="zh-TW" b="1" dirty="0">
                <a:solidFill>
                  <a:srgbClr val="333333"/>
                </a:solidFill>
                <a:latin typeface="-apple-system"/>
              </a:rPr>
              <a:t>:</a:t>
            </a:r>
            <a:endParaRPr lang="en-US" altLang="zh-TW" b="1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PA</a:t>
            </a:r>
          </a:p>
          <a:p>
            <a:pPr lvl="1"/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he ratio of pixels properly classified, divided by the total number of pixels.</a:t>
            </a:r>
          </a:p>
          <a:p>
            <a:pPr lvl="1"/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Mean Pixel Accuracy (MPA)</a:t>
            </a:r>
            <a:r>
              <a:rPr lang="en-US" altLang="zh-TW" b="1" dirty="0">
                <a:solidFill>
                  <a:srgbClr val="333333"/>
                </a:solidFill>
                <a:latin typeface="-apple-system"/>
              </a:rPr>
              <a:t>:</a:t>
            </a:r>
          </a:p>
          <a:p>
            <a:pPr lvl="1"/>
            <a:endParaRPr lang="en-US" altLang="zh-TW" b="1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1" dirty="0">
                <a:solidFill>
                  <a:srgbClr val="333333"/>
                </a:solidFill>
                <a:latin typeface="-apple-system"/>
              </a:rPr>
              <a:t>MPA</a:t>
            </a:r>
          </a:p>
          <a:p>
            <a:pPr lvl="1"/>
            <a:endParaRPr lang="en-US" altLang="zh-TW" b="1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he ratio of correct pixels is computed in a per-class manner and then averaged over the total number of classes.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57A15D5-DC0E-4162-9A9B-A405B1CD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Metrics for Segmentation Models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090C22-A6A2-4068-9811-E73E0FC0A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/>
          <a:stretch/>
        </p:blipFill>
        <p:spPr bwMode="auto">
          <a:xfrm>
            <a:off x="1562470" y="2084385"/>
            <a:ext cx="3148427" cy="117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524CE0E-5814-4F71-8781-632A9042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82" y="4556971"/>
            <a:ext cx="3715120" cy="10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20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85A8-99DB-4A2C-8AD2-8DE900FFF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9104"/>
            <a:ext cx="10587361" cy="4903772"/>
          </a:xfrm>
        </p:spPr>
        <p:txBody>
          <a:bodyPr>
            <a:normAutofit/>
          </a:bodyPr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Intersection over Union (</a:t>
            </a:r>
            <a:r>
              <a:rPr lang="en-US" altLang="zh-TW" b="1" i="0" dirty="0" err="1">
                <a:solidFill>
                  <a:srgbClr val="333333"/>
                </a:solidFill>
                <a:effectLst/>
                <a:latin typeface="-apple-system"/>
              </a:rPr>
              <a:t>IoU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</a:p>
          <a:p>
            <a:pPr lvl="1"/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dirty="0" err="1">
                <a:solidFill>
                  <a:srgbClr val="333333"/>
                </a:solidFill>
                <a:latin typeface="-apple-system"/>
              </a:rPr>
              <a:t>IoU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A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lso called 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Jaccard Index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The most commonly used metrics in semantic segmentation. (mean-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IoU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/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mIoU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</a:p>
          <a:p>
            <a:pPr lvl="1"/>
            <a:r>
              <a:rPr lang="en-US" altLang="zh-TW" b="0" i="1" dirty="0">
                <a:solidFill>
                  <a:srgbClr val="333333"/>
                </a:solidFill>
                <a:effectLst/>
                <a:latin typeface="-apple-system"/>
              </a:rPr>
              <a:t>A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denotes the ground truth and B  denotes the predicted segmentation maps. </a:t>
            </a:r>
          </a:p>
          <a:p>
            <a:pPr marL="457200" lvl="1" indent="0">
              <a:buNone/>
            </a:pP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57A15D5-DC0E-4162-9A9B-A405B1CD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Metrics for Segmentation Models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AD2E949-0146-4CF9-B5F1-0A2F598C6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"/>
          <a:stretch/>
        </p:blipFill>
        <p:spPr>
          <a:xfrm>
            <a:off x="1589103" y="2219484"/>
            <a:ext cx="4072079" cy="896577"/>
          </a:xfrm>
          <a:prstGeom prst="rect">
            <a:avLst/>
          </a:prstGeom>
        </p:spPr>
      </p:pic>
      <p:pic>
        <p:nvPicPr>
          <p:cNvPr id="1026" name="Picture 2" descr="The formula with which the Intersection of the Union (IOU) was calculated.  | Download Scientific Diagram">
            <a:extLst>
              <a:ext uri="{FF2B5EF4-FFF2-40B4-BE49-F238E27FC236}">
                <a16:creationId xmlns:a16="http://schemas.microsoft.com/office/drawing/2014/main" id="{C9771BE9-58B4-4ACA-AFC0-1FA78265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275" y="1690688"/>
            <a:ext cx="3154714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706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85A8-99DB-4A2C-8AD2-8DE900FFF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9104"/>
            <a:ext cx="10587361" cy="4903772"/>
          </a:xfrm>
        </p:spPr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Precision / Recall / F1 score</a:t>
            </a:r>
            <a:r>
              <a:rPr lang="en-US" altLang="zh-TW" b="1" dirty="0">
                <a:solidFill>
                  <a:srgbClr val="333333"/>
                </a:solidFill>
                <a:latin typeface="-apple-system"/>
              </a:rPr>
              <a:t>: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b="1" dirty="0">
                <a:solidFill>
                  <a:srgbClr val="333333"/>
                </a:solidFill>
                <a:latin typeface="-apple-system"/>
              </a:rPr>
              <a:t>P</a:t>
            </a:r>
          </a:p>
          <a:p>
            <a:pPr lvl="1"/>
            <a:endParaRPr lang="en-US" altLang="zh-TW" b="1" dirty="0">
              <a:solidFill>
                <a:srgbClr val="333333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b="1" dirty="0">
                <a:solidFill>
                  <a:srgbClr val="333333"/>
                </a:solidFill>
                <a:latin typeface="-apple-system"/>
              </a:rPr>
              <a:t>F1</a:t>
            </a:r>
          </a:p>
          <a:p>
            <a:pPr lvl="1"/>
            <a:endParaRPr lang="en-US" altLang="zh-TW" b="1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F1: harmonic mean of precision and recall</a:t>
            </a:r>
          </a:p>
          <a:p>
            <a:pPr marL="457200" lvl="1" indent="0">
              <a:buNone/>
            </a:pPr>
            <a:endParaRPr lang="en-US" altLang="zh-TW" b="1" dirty="0">
              <a:solidFill>
                <a:srgbClr val="333333"/>
              </a:solidFill>
              <a:latin typeface="-apple-system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57A15D5-DC0E-4162-9A9B-A405B1CD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Metrics for Segmentation Models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570D420-1088-4152-AC01-AED855A82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555" y="2239575"/>
            <a:ext cx="5520172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EB6D903-2ADD-493A-9E6D-41054E59F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/>
          <a:stretch/>
        </p:blipFill>
        <p:spPr bwMode="auto">
          <a:xfrm>
            <a:off x="1588538" y="3382109"/>
            <a:ext cx="2834172" cy="8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4785B75-DD52-40B8-B3C8-86241DCD80D0}"/>
              </a:ext>
            </a:extLst>
          </p:cNvPr>
          <p:cNvSpPr txBox="1"/>
          <p:nvPr/>
        </p:nvSpPr>
        <p:spPr>
          <a:xfrm>
            <a:off x="9965635" y="0"/>
            <a:ext cx="2226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TP: True Positive</a:t>
            </a:r>
          </a:p>
          <a:p>
            <a:r>
              <a:rPr lang="en-US" altLang="zh-TW" dirty="0"/>
              <a:t>FP: False Positive </a:t>
            </a:r>
          </a:p>
          <a:p>
            <a:r>
              <a:rPr lang="en-US" altLang="zh-TW" dirty="0"/>
              <a:t>FN: False Negative</a:t>
            </a:r>
            <a:endParaRPr lang="zh-TW" altLang="en-US" dirty="0"/>
          </a:p>
        </p:txBody>
      </p:sp>
      <p:pic>
        <p:nvPicPr>
          <p:cNvPr id="2050" name="Picture 2" descr="Confusion Matrix. Confusion matrix is a table used to… | by Awab Idris |  Medium">
            <a:extLst>
              <a:ext uri="{FF2B5EF4-FFF2-40B4-BE49-F238E27FC236}">
                <a16:creationId xmlns:a16="http://schemas.microsoft.com/office/drawing/2014/main" id="{7ED63496-6DAF-4DBB-97C2-944C27EB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08" y="3456853"/>
            <a:ext cx="4598945" cy="303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3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A80D2-961A-4A20-9676-2DB69083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264A7-C6F3-4AAB-B54B-1028F2A7B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8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A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classification problem of pixels with semantic labels.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P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erform pixel-level labeling with a set of object categories (e.g., human, car, tree, sky), so it is generally harder than image classification.</a:t>
            </a:r>
          </a:p>
          <a:p>
            <a:endParaRPr lang="zh-TW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B4FECDC-504C-4D45-B5FE-E0CDFF4FC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9" y="3205390"/>
            <a:ext cx="9389321" cy="328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145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85A8-99DB-4A2C-8AD2-8DE900FFF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9104"/>
            <a:ext cx="10587361" cy="4903772"/>
          </a:xfrm>
        </p:spPr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Dice coefficient</a:t>
            </a:r>
            <a:r>
              <a:rPr lang="en-US" altLang="zh-TW" b="1" dirty="0">
                <a:solidFill>
                  <a:srgbClr val="333333"/>
                </a:solidFill>
                <a:latin typeface="-apple-system"/>
              </a:rPr>
              <a:t>:</a:t>
            </a:r>
          </a:p>
          <a:p>
            <a:pPr lvl="1"/>
            <a:endParaRPr lang="en-US" altLang="zh-TW" b="1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Dice</a:t>
            </a:r>
          </a:p>
          <a:p>
            <a:pPr lvl="1"/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Dice</a:t>
            </a:r>
          </a:p>
          <a:p>
            <a:pPr lvl="1"/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Essentially identical to the F1 score.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The Dice coefficient and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IoU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are positively correlated.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57A15D5-DC0E-4162-9A9B-A405B1CD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Metrics for Segmentation Models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7FC9900-3C69-4385-8874-DF141205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"/>
          <a:stretch/>
        </p:blipFill>
        <p:spPr bwMode="auto">
          <a:xfrm>
            <a:off x="1548884" y="2158888"/>
            <a:ext cx="2335764" cy="94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E3D568A-D6A6-44C5-8607-63D74914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53" y="3429000"/>
            <a:ext cx="3543285" cy="77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567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40032-5DC7-42D0-890C-DF0F8C6D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Intel </a:t>
            </a:r>
            <a:r>
              <a:rPr lang="en-US" altLang="zh-TW" b="1" i="0" dirty="0" err="1">
                <a:solidFill>
                  <a:srgbClr val="333333"/>
                </a:solidFill>
                <a:effectLst/>
                <a:latin typeface="-apple-system"/>
              </a:rPr>
              <a:t>OpenVINO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F33DEC-CD71-4E56-9B03-ECE50569B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008" y="6246525"/>
            <a:ext cx="10515600" cy="543502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333333"/>
                </a:solidFill>
                <a:effectLst/>
                <a:latin typeface="-apple-system"/>
              </a:rPr>
              <a:t>Do not support Nvidia GPU.</a:t>
            </a:r>
            <a:endParaRPr lang="zh-TW" altLang="en-US" sz="240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F19FEF-EAC1-4545-97A3-EB251353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08" y="1690688"/>
            <a:ext cx="9227732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13910B7-1340-4CC2-8C06-BD59407EE8F1}"/>
              </a:ext>
            </a:extLst>
          </p:cNvPr>
          <p:cNvSpPr txBox="1"/>
          <p:nvPr/>
        </p:nvSpPr>
        <p:spPr>
          <a:xfrm>
            <a:off x="5565913" y="0"/>
            <a:ext cx="6626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OpenVINO</a:t>
            </a:r>
            <a:r>
              <a:rPr lang="en-US" altLang="zh-TW" dirty="0"/>
              <a:t>: Open Visual Inference and Neural network Optimization</a:t>
            </a:r>
          </a:p>
          <a:p>
            <a:r>
              <a:rPr lang="en-US" altLang="zh-TW" dirty="0"/>
              <a:t>OpenCV: Open Computer Vision</a:t>
            </a:r>
          </a:p>
          <a:p>
            <a:r>
              <a:rPr lang="en-US" altLang="zh-TW" dirty="0"/>
              <a:t>GPU: Graphic Processing Unit</a:t>
            </a:r>
          </a:p>
          <a:p>
            <a:r>
              <a:rPr lang="en-US" altLang="zh-TW" dirty="0"/>
              <a:t>CPU: Central Processing Unit</a:t>
            </a:r>
          </a:p>
          <a:p>
            <a:r>
              <a:rPr lang="en-US" altLang="zh-TW" dirty="0"/>
              <a:t>AMD:</a:t>
            </a:r>
            <a:r>
              <a:rPr lang="zh-TW" altLang="en-US" dirty="0"/>
              <a:t> </a:t>
            </a:r>
            <a:r>
              <a:rPr lang="en-US" altLang="zh-TW" dirty="0"/>
              <a:t>Advanced Micro Devices</a:t>
            </a:r>
          </a:p>
        </p:txBody>
      </p:sp>
    </p:spTree>
    <p:extLst>
      <p:ext uri="{BB962C8B-B14F-4D97-AF65-F5344CB8AC3E}">
        <p14:creationId xmlns:p14="http://schemas.microsoft.com/office/powerpoint/2010/main" val="2329399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D7F36F-D872-45F6-A022-71B2E76DA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TW" sz="2400" b="1" i="0" dirty="0">
                <a:solidFill>
                  <a:srgbClr val="333333"/>
                </a:solidFill>
                <a:effectLst/>
                <a:latin typeface="-apple-system"/>
              </a:rPr>
              <a:t>Supports</a:t>
            </a:r>
            <a:endParaRPr lang="zh-TW" altLang="en-US" sz="2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System environment: Linux, Windows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,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FPGA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,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M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acOS.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Programming language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C++,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P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ython.</a:t>
            </a: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Can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be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used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in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1" dirty="0">
                <a:solidFill>
                  <a:srgbClr val="333333"/>
                </a:solidFill>
                <a:effectLst/>
                <a:latin typeface="-apple-system"/>
              </a:rPr>
              <a:t>Docker.</a:t>
            </a:r>
            <a:endParaRPr lang="zh-TW" altLang="en-US" b="0" i="1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AD0BA8F-4262-40A0-A911-3E942C20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i="0" dirty="0" err="1">
                <a:solidFill>
                  <a:srgbClr val="333333"/>
                </a:solidFill>
                <a:effectLst/>
                <a:latin typeface="-apple-system"/>
              </a:rPr>
              <a:t>OpenVINO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1B0EBDA-D67F-46C9-BC5F-CA875E3C785E}"/>
              </a:ext>
            </a:extLst>
          </p:cNvPr>
          <p:cNvSpPr txBox="1"/>
          <p:nvPr/>
        </p:nvSpPr>
        <p:spPr>
          <a:xfrm>
            <a:off x="8289235" y="-4207"/>
            <a:ext cx="390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MacOS: Macintosh Operating System</a:t>
            </a:r>
          </a:p>
          <a:p>
            <a:r>
              <a:rPr lang="en-US" altLang="zh-TW" dirty="0"/>
              <a:t>FPGA: </a:t>
            </a:r>
            <a:r>
              <a:rPr lang="en-US" altLang="zh-TW" b="0" i="0" dirty="0">
                <a:solidFill>
                  <a:srgbClr val="222222"/>
                </a:solidFill>
                <a:effectLst/>
              </a:rPr>
              <a:t>Field Programmable Gate Array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2982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863D96-4ADD-477D-AAE0-10807DFA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Including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endParaRPr lang="zh-TW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Deep Learning Deployment Toolkit (DLDT)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Deep Learning Model Optimizer 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Deep Learning Inference Engine 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Samples 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Tools 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Open Model Zoo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OpenCV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OpenCL™ version 2.1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Intel® Media SDK</a:t>
            </a: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OpenVX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*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9F5AA1A-BE4F-4F93-9A61-F394C847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i="0" dirty="0" err="1">
                <a:solidFill>
                  <a:srgbClr val="333333"/>
                </a:solidFill>
                <a:effectLst/>
                <a:latin typeface="-apple-system"/>
              </a:rPr>
              <a:t>OpenVINO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20A1C95-77FB-4AE6-B697-793CEEA17772}"/>
              </a:ext>
            </a:extLst>
          </p:cNvPr>
          <p:cNvSpPr txBox="1"/>
          <p:nvPr/>
        </p:nvSpPr>
        <p:spPr>
          <a:xfrm>
            <a:off x="8507896" y="0"/>
            <a:ext cx="368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OpenCL: Open Computing Language</a:t>
            </a:r>
          </a:p>
          <a:p>
            <a:r>
              <a:rPr lang="en-US" altLang="zh-TW" dirty="0"/>
              <a:t>SDK: Software Development Kit</a:t>
            </a:r>
          </a:p>
        </p:txBody>
      </p:sp>
    </p:spTree>
    <p:extLst>
      <p:ext uri="{BB962C8B-B14F-4D97-AF65-F5344CB8AC3E}">
        <p14:creationId xmlns:p14="http://schemas.microsoft.com/office/powerpoint/2010/main" val="1473127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CDDE5D-DA9C-4DC8-92FF-75CE4FEDD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0" y="1825625"/>
            <a:ext cx="5069149" cy="4351338"/>
          </a:xfrm>
        </p:spPr>
        <p:txBody>
          <a:bodyPr>
            <a:normAutofit/>
          </a:bodyPr>
          <a:lstStyle/>
          <a:p>
            <a:r>
              <a:rPr lang="en-US" altLang="zh-TW" b="1" i="1" dirty="0">
                <a:solidFill>
                  <a:srgbClr val="333333"/>
                </a:solidFill>
                <a:effectLst/>
                <a:latin typeface="-apple-system"/>
              </a:rPr>
              <a:t>Model Optimizer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:</a:t>
            </a: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Transfer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the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trained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models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(e.g. TF, Caffe, ONNX)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into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the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format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for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OpenVINO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, .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bin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and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.xml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  <a:endParaRPr lang="zh-TW" altLang="en-US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.xml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file (about 2.5 MB) preserves network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and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parameters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,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while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.bin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(about 200 kB)</a:t>
            </a:r>
            <a:r>
              <a:rPr lang="zh-TW" altLang="en-US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preserves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weight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s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and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bias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.</a:t>
            </a:r>
            <a:endParaRPr lang="zh-TW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The model will optimize based on what hardware the target is going to move to.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63571A8-A38B-4A54-8C81-9F8B4005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i="0" dirty="0" err="1">
                <a:solidFill>
                  <a:srgbClr val="333333"/>
                </a:solidFill>
                <a:effectLst/>
                <a:latin typeface="-apple-system"/>
              </a:rPr>
              <a:t>OpenVINO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7967B9A-B6AF-4B94-8A14-F208460A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657" y="2711812"/>
            <a:ext cx="6017580" cy="25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F05B2CF-0A00-4C99-B882-F70CD5EFC1E3}"/>
              </a:ext>
            </a:extLst>
          </p:cNvPr>
          <p:cNvSpPr txBox="1"/>
          <p:nvPr/>
        </p:nvSpPr>
        <p:spPr>
          <a:xfrm>
            <a:off x="7777521" y="0"/>
            <a:ext cx="44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effectLst/>
                <a:latin typeface="arial" panose="020B0604020202020204" pitchFamily="34" charset="0"/>
              </a:rPr>
              <a:t>ONNX: Open Neural Network Exchange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TF: TensorFlow</a:t>
            </a:r>
          </a:p>
          <a:p>
            <a:r>
              <a:rPr lang="en-US" altLang="zh-TW" dirty="0"/>
              <a:t>XML: </a:t>
            </a:r>
            <a:r>
              <a:rPr lang="en-US" altLang="zh-TW" dirty="0" err="1"/>
              <a:t>eXtensible</a:t>
            </a:r>
            <a:r>
              <a:rPr lang="en-US" altLang="zh-TW" dirty="0"/>
              <a:t> Markup Language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97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CDDE5D-DA9C-4DC8-92FF-75CE4FEDD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44200" cy="4351338"/>
          </a:xfrm>
        </p:spPr>
        <p:txBody>
          <a:bodyPr>
            <a:normAutofit/>
          </a:bodyPr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IR (Intermediate Representations)</a:t>
            </a:r>
            <a:endParaRPr lang="zh-TW" altLang="en-US" sz="2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After other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f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ramework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trained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m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odel is popped out from Model Optimizer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,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it will generate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a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.xml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file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and a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.bin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file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.</a:t>
            </a:r>
            <a:endParaRPr lang="zh-TW" altLang="en-US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When these two files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have been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generated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,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they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can be pushed into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Inference Engine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and interact with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User Application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.</a:t>
            </a:r>
            <a:endParaRPr lang="zh-TW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63571A8-A38B-4A54-8C81-9F8B4005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i="0" dirty="0" err="1">
                <a:solidFill>
                  <a:srgbClr val="333333"/>
                </a:solidFill>
                <a:effectLst/>
                <a:latin typeface="-apple-system"/>
              </a:rPr>
              <a:t>OpenVINO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7967B9A-B6AF-4B94-8A14-F208460A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77" y="3835896"/>
            <a:ext cx="6199617" cy="265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4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FB3B6-C778-4D92-9D47-324D4B95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OpenVINO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Toolkit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D79C4-AA98-401B-ADCD-A2F25483C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517468-8CB0-4FDF-ACB1-5D274A22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641" y="93215"/>
            <a:ext cx="6273084" cy="676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56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DF227-9E98-497A-A84E-6C7C8B84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15B8794-0FBD-4120-B433-DCCE9609C7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3939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2284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B0388-860F-47AB-AECC-05502E17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5296CD-5605-4746-9149-732CA22B2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DC6CB8-484E-472F-A980-6BA99C5F1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6" t="25645" r="26265" b="6910"/>
          <a:stretch/>
        </p:blipFill>
        <p:spPr>
          <a:xfrm>
            <a:off x="218210" y="1497879"/>
            <a:ext cx="6066859" cy="49949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005742-CE19-4CA7-A600-83E7C1482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98" t="21179" r="8680" b="12848"/>
          <a:stretch/>
        </p:blipFill>
        <p:spPr>
          <a:xfrm>
            <a:off x="6096000" y="1825624"/>
            <a:ext cx="5095009" cy="4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3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14F1B-F1B5-4BD9-B878-AFFB6DCD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42D6BC-AC40-4B3B-9E8A-00786508A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01CF8B-559D-433F-9C2B-B870CD8A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07" y="807135"/>
            <a:ext cx="9322186" cy="524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7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A80D2-961A-4A20-9676-2DB69083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3264A7-C6F3-4AAB-B54B-1028F2A7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783977-8C02-45CD-8BAC-3AEFBCFC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98" y="2640563"/>
            <a:ext cx="5084401" cy="22981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9E44C9D-FB03-4E33-9924-C93BF018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" y="1926066"/>
            <a:ext cx="7051091" cy="30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0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0F15-5916-4F08-B338-337178E9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AED3B-FCE8-4B27-B904-A0CA28F33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demo_squeezenet_download_convert_run.sh</a:t>
            </a:r>
          </a:p>
          <a:p>
            <a:pPr lvl="1"/>
            <a:r>
              <a:rPr lang="en-US" altLang="zh-TW" dirty="0"/>
              <a:t>Step1: Download the model and the</a:t>
            </a:r>
            <a:r>
              <a:rPr lang="zh-TW" altLang="en-US" dirty="0"/>
              <a:t> </a:t>
            </a:r>
            <a:r>
              <a:rPr lang="en-US" altLang="zh-TW" dirty="0" err="1"/>
              <a:t>prototxt</a:t>
            </a:r>
            <a:r>
              <a:rPr lang="en-US" altLang="zh-TW" dirty="0"/>
              <a:t> of the model</a:t>
            </a:r>
          </a:p>
          <a:p>
            <a:pPr lvl="1"/>
            <a:r>
              <a:rPr lang="en-US" altLang="zh-TW" dirty="0"/>
              <a:t>Step2: Configure Model Optimizer (Install dependencies)</a:t>
            </a:r>
          </a:p>
          <a:p>
            <a:pPr lvl="1"/>
            <a:r>
              <a:rPr lang="en-US" altLang="zh-TW" dirty="0"/>
              <a:t>Step3: Convert a model with Model Optimizer</a:t>
            </a:r>
          </a:p>
          <a:p>
            <a:pPr lvl="1"/>
            <a:r>
              <a:rPr lang="en-US" altLang="zh-TW" dirty="0"/>
              <a:t>Step4: Build Inference Engine samples</a:t>
            </a:r>
          </a:p>
          <a:p>
            <a:pPr lvl="1"/>
            <a:r>
              <a:rPr lang="en-US" altLang="zh-TW" dirty="0"/>
              <a:t>Step5: Run Inference Engine classification samples</a:t>
            </a:r>
          </a:p>
          <a:p>
            <a:endParaRPr lang="en-US" altLang="zh-TW" dirty="0"/>
          </a:p>
          <a:p>
            <a:r>
              <a:rPr lang="en-US" altLang="zh-TW" dirty="0"/>
              <a:t>demo_security_barrier_camera.sh</a:t>
            </a:r>
          </a:p>
          <a:p>
            <a:pPr lvl="1"/>
            <a:r>
              <a:rPr lang="en-US" altLang="zh-TW" dirty="0"/>
              <a:t>Step1: Downloading Intel models</a:t>
            </a:r>
          </a:p>
          <a:p>
            <a:pPr lvl="1"/>
            <a:r>
              <a:rPr lang="en-US" altLang="zh-TW" dirty="0"/>
              <a:t>Step2: Build samples</a:t>
            </a:r>
          </a:p>
          <a:p>
            <a:pPr lvl="1"/>
            <a:r>
              <a:rPr lang="en-US" altLang="zh-TW" dirty="0"/>
              <a:t>Step3: Run samples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754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8E633-6FE4-48AB-9892-40BEA2830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dirty="0">
                <a:solidFill>
                  <a:srgbClr val="333333"/>
                </a:solidFill>
                <a:effectLst/>
                <a:latin typeface="-apple-system"/>
              </a:rPr>
              <a:t>Public Pretrained </a:t>
            </a:r>
            <a:r>
              <a:rPr lang="en-US" altLang="zh-TW" sz="3600" dirty="0">
                <a:solidFill>
                  <a:srgbClr val="333333"/>
                </a:solidFill>
                <a:latin typeface="-apple-system"/>
              </a:rPr>
              <a:t>M</a:t>
            </a:r>
            <a:r>
              <a:rPr lang="en-US" altLang="zh-TW" sz="3600" b="0" i="0" dirty="0">
                <a:solidFill>
                  <a:srgbClr val="333333"/>
                </a:solidFill>
                <a:effectLst/>
                <a:latin typeface="-apple-system"/>
              </a:rPr>
              <a:t>odels from </a:t>
            </a:r>
            <a:r>
              <a:rPr lang="en-US" altLang="zh-TW" sz="3600" b="0" i="0" dirty="0" err="1">
                <a:solidFill>
                  <a:srgbClr val="333333"/>
                </a:solidFill>
                <a:effectLst/>
                <a:latin typeface="-apple-system"/>
              </a:rPr>
              <a:t>OpenVINO</a:t>
            </a:r>
            <a:r>
              <a:rPr lang="en-US" altLang="zh-TW" sz="36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sz="3600" dirty="0">
                <a:solidFill>
                  <a:srgbClr val="333333"/>
                </a:solidFill>
                <a:latin typeface="-apple-system"/>
              </a:rPr>
              <a:t>O</a:t>
            </a:r>
            <a:r>
              <a:rPr lang="en-US" altLang="zh-TW" sz="3600" b="0" i="0" dirty="0">
                <a:solidFill>
                  <a:srgbClr val="333333"/>
                </a:solidFill>
                <a:effectLst/>
                <a:latin typeface="-apple-system"/>
              </a:rPr>
              <a:t>pen </a:t>
            </a:r>
            <a:r>
              <a:rPr lang="en-US" altLang="zh-TW" sz="3600" dirty="0">
                <a:solidFill>
                  <a:srgbClr val="333333"/>
                </a:solidFill>
                <a:latin typeface="-apple-system"/>
              </a:rPr>
              <a:t>Z</a:t>
            </a:r>
            <a:r>
              <a:rPr lang="en-US" altLang="zh-TW" sz="3600" b="0" i="0" dirty="0">
                <a:solidFill>
                  <a:srgbClr val="333333"/>
                </a:solidFill>
                <a:effectLst/>
                <a:latin typeface="-apple-system"/>
              </a:rPr>
              <a:t>oo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2F0EFC-251A-4773-9E31-A38202FEC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1668F80-539B-4847-8A37-3036BE3A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6" y="1687616"/>
            <a:ext cx="9680767" cy="462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D10883D-39BB-4A6F-B436-D19A282366B8}"/>
              </a:ext>
            </a:extLst>
          </p:cNvPr>
          <p:cNvSpPr txBox="1"/>
          <p:nvPr/>
        </p:nvSpPr>
        <p:spPr>
          <a:xfrm>
            <a:off x="7185991" y="-4207"/>
            <a:ext cx="500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GFLOPs: Giga </a:t>
            </a:r>
            <a:r>
              <a:rPr lang="en-US" altLang="zh-TW" dirty="0" err="1"/>
              <a:t>FLoating</a:t>
            </a:r>
            <a:r>
              <a:rPr lang="en-US" altLang="zh-TW" dirty="0"/>
              <a:t> point Operation Per second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6670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25F51-FF05-4F16-B38E-CF90228D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Versions</a:t>
            </a:r>
            <a:r>
              <a:rPr lang="en-US" altLang="zh-TW" i="0" dirty="0">
                <a:solidFill>
                  <a:srgbClr val="333333"/>
                </a:solidFill>
                <a:effectLst/>
              </a:rPr>
              <a:t> (in Anaconda3)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73EEB5-0DD4-4608-B751-BBAE736EB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python3 == (3.8.5)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pip3 == (20.2.3)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tensorflow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== (2.2.0)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numpy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== (1.19.1)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keras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== (2.4.3)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opencv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-python == (4.4.0)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keras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-segmentation == (0.3.0)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git == (2.7.4)</a:t>
            </a:r>
          </a:p>
        </p:txBody>
      </p:sp>
    </p:spTree>
    <p:extLst>
      <p:ext uri="{BB962C8B-B14F-4D97-AF65-F5344CB8AC3E}">
        <p14:creationId xmlns:p14="http://schemas.microsoft.com/office/powerpoint/2010/main" val="3276149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07DC1-7D4E-4A42-9A35-1591501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Roboto"/>
              </a:rPr>
              <a:t>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ypical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older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efects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264BF-2A27-4C64-8D0C-E534AB77E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7166"/>
            <a:ext cx="10515600" cy="4351338"/>
          </a:xfrm>
        </p:spPr>
        <p:txBody>
          <a:bodyPr/>
          <a:lstStyle/>
          <a:p>
            <a:endParaRPr lang="en-US" altLang="zh-TW" sz="2000" b="1" i="0" dirty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altLang="zh-TW" sz="2400" b="1" dirty="0">
                <a:solidFill>
                  <a:srgbClr val="333333"/>
                </a:solidFill>
                <a:latin typeface="Roboto"/>
              </a:rPr>
              <a:t>S</a:t>
            </a:r>
            <a:r>
              <a:rPr lang="en-US" altLang="zh-TW" sz="2400" b="1" i="0" dirty="0">
                <a:solidFill>
                  <a:srgbClr val="333333"/>
                </a:solidFill>
                <a:effectLst/>
                <a:latin typeface="Roboto"/>
              </a:rPr>
              <a:t>older voids</a:t>
            </a:r>
            <a:endParaRPr lang="en-US" altLang="zh-TW" sz="2400" dirty="0">
              <a:solidFill>
                <a:srgbClr val="333333"/>
              </a:solidFill>
              <a:latin typeface="Roboto"/>
            </a:endParaRP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Air bubbles contained in solder during reflow.</a:t>
            </a: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Roboto"/>
              </a:rPr>
              <a:t>I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nsufficient solder wettability of solder paste.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Solder voids can decrease solder strength, and partially decreased strength can then cause solder cracks.</a:t>
            </a:r>
            <a:endParaRPr lang="en-US" altLang="zh-TW" dirty="0">
              <a:solidFill>
                <a:srgbClr val="333333"/>
              </a:solidFill>
              <a:latin typeface="Roboto"/>
            </a:endParaRP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Roboto"/>
              </a:rPr>
              <a:t>G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rown solder cracks can generate Joule heating and cause fire, they need careful inspection.</a:t>
            </a:r>
            <a:endParaRPr lang="en-US" altLang="zh-TW" sz="32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34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07DC1-7D4E-4A42-9A35-1591501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Roboto"/>
              </a:rPr>
              <a:t>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ypical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older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efects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264BF-2A27-4C64-8D0C-E534AB77E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7166"/>
            <a:ext cx="1051560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Roboto"/>
              </a:rPr>
              <a:t>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older voids / solder cracks</a:t>
            </a:r>
          </a:p>
          <a:p>
            <a:endParaRPr lang="en-US" altLang="zh-TW" dirty="0">
              <a:solidFill>
                <a:srgbClr val="333333"/>
              </a:solidFill>
              <a:latin typeface="Roboto"/>
            </a:endParaRPr>
          </a:p>
          <a:p>
            <a:endParaRPr lang="en-US" altLang="zh-TW" dirty="0">
              <a:solidFill>
                <a:srgbClr val="333333"/>
              </a:solidFill>
              <a:latin typeface="Roboto"/>
            </a:endParaRPr>
          </a:p>
          <a:p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357799-EC46-49E8-9D71-A3C108E77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54" y="2161649"/>
            <a:ext cx="2049020" cy="20490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3F797EE-CD3E-4855-9929-F6125DF84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41" y="2161648"/>
            <a:ext cx="2049019" cy="20490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301DBF4-947E-4A36-A49D-1EC96D148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3" y="2148146"/>
            <a:ext cx="2062519" cy="20625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63240F2-8F22-42C7-A0A9-4FECE0061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49" y="4316240"/>
            <a:ext cx="2049018" cy="204901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0836C1B-733D-40B2-886D-F58DF0A2C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41" y="4311438"/>
            <a:ext cx="2049020" cy="204902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294A648-3B76-4B12-B6FE-06FD4AB32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54" y="4316240"/>
            <a:ext cx="2049020" cy="204902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B33420F-34C3-4F57-B9FC-091DD2B0F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48" y="2161647"/>
            <a:ext cx="2049019" cy="204901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472DD6E-8883-4DFB-8487-58ACB50B32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532" y="4311437"/>
            <a:ext cx="2062519" cy="20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8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07DC1-7D4E-4A42-9A35-1591501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Roboto"/>
              </a:rPr>
              <a:t>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ypical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older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efects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264BF-2A27-4C64-8D0C-E534AB77E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7166"/>
            <a:ext cx="1051560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Roboto"/>
              </a:rPr>
              <a:t>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older voids</a:t>
            </a:r>
          </a:p>
          <a:p>
            <a:endParaRPr lang="en-US" altLang="zh-TW" dirty="0">
              <a:solidFill>
                <a:srgbClr val="333333"/>
              </a:solidFill>
              <a:latin typeface="Roboto"/>
            </a:endParaRPr>
          </a:p>
          <a:p>
            <a:endParaRPr lang="en-US" altLang="zh-TW" dirty="0">
              <a:solidFill>
                <a:srgbClr val="333333"/>
              </a:solidFill>
              <a:latin typeface="Roboto"/>
            </a:endParaRPr>
          </a:p>
          <a:p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Csra63120 Ic Qfn 原装新集成电路(ic) 来自中国供应商- Buy Csra63120 Ic，csra63120  集成电路，电子产品Csra63120 Product on Alibaba.com">
            <a:extLst>
              <a:ext uri="{FF2B5EF4-FFF2-40B4-BE49-F238E27FC236}">
                <a16:creationId xmlns:a16="http://schemas.microsoft.com/office/drawing/2014/main" id="{E7036513-6B9A-4D95-B89E-8717F990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0" b="14844"/>
          <a:stretch/>
        </p:blipFill>
        <p:spPr bwMode="auto">
          <a:xfrm>
            <a:off x="8926286" y="4562458"/>
            <a:ext cx="2731884" cy="17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BC16FB-B167-4102-9DDB-9946544E0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75" y="4639658"/>
            <a:ext cx="1547354" cy="160779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FFA2B2-8265-4438-9286-AB45B5D7D337}"/>
              </a:ext>
            </a:extLst>
          </p:cNvPr>
          <p:cNvSpPr txBox="1"/>
          <p:nvPr/>
        </p:nvSpPr>
        <p:spPr>
          <a:xfrm>
            <a:off x="8926286" y="6323598"/>
            <a:ext cx="3265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i="0" dirty="0">
                <a:effectLst/>
                <a:latin typeface="arial" panose="020B0604020202020204" pitchFamily="34" charset="0"/>
              </a:rPr>
              <a:t>QFN (Quad Flat No leads)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398071-0838-433A-A2AB-D1C2BAA45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59" y="2283610"/>
            <a:ext cx="1560170" cy="21574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3D085C-5C04-4E06-954C-B883AD3BC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57" y="4661938"/>
            <a:ext cx="1619251" cy="15855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4113566-E94F-4A83-9BEA-8A69003F2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87" y="2295541"/>
            <a:ext cx="1716393" cy="21454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48F97BF-45AC-4CE1-BBF4-4B6D0371E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82" y="2283610"/>
            <a:ext cx="1716393" cy="214549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B70859E-F51C-40F6-83F8-42F5CFB630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26" y="2283610"/>
            <a:ext cx="1716392" cy="214549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C4D5762-22F6-4E27-8B86-7CDFFBBC1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59" y="4679707"/>
            <a:ext cx="1677126" cy="156774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37A2BBD-4217-4BD2-B3C9-EA3F04A690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35" y="4679707"/>
            <a:ext cx="2082165" cy="156774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93579DA-4C0E-42CD-A4DF-E9F97AF4BC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86" y="2295542"/>
            <a:ext cx="2145489" cy="21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51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07DC1-7D4E-4A42-9A35-1591501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Roboto"/>
              </a:rPr>
              <a:t>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ypical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older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efects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264BF-2A27-4C64-8D0C-E534AB77E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7166"/>
            <a:ext cx="10515600" cy="4351338"/>
          </a:xfrm>
        </p:spPr>
        <p:txBody>
          <a:bodyPr/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Non-wetting</a:t>
            </a:r>
            <a:endParaRPr lang="en-US" altLang="zh-TW" dirty="0">
              <a:solidFill>
                <a:srgbClr val="333333"/>
              </a:solidFill>
              <a:latin typeface="Roboto"/>
            </a:endParaRPr>
          </a:p>
          <a:p>
            <a:endParaRPr lang="en-US" altLang="zh-TW" dirty="0">
              <a:solidFill>
                <a:srgbClr val="333333"/>
              </a:solidFill>
              <a:latin typeface="Roboto"/>
            </a:endParaRPr>
          </a:p>
          <a:p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4338" name="Picture 2" descr="Csra63120 Ic Qfn 原装新集成电路(ic) 来自中国供应商- Buy Csra63120 Ic，csra63120  集成电路，电子产品Csra63120 Product on Alibaba.com">
            <a:extLst>
              <a:ext uri="{FF2B5EF4-FFF2-40B4-BE49-F238E27FC236}">
                <a16:creationId xmlns:a16="http://schemas.microsoft.com/office/drawing/2014/main" id="{E7036513-6B9A-4D95-B89E-8717F990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0" b="14844"/>
          <a:stretch/>
        </p:blipFill>
        <p:spPr bwMode="auto">
          <a:xfrm>
            <a:off x="8926286" y="4562458"/>
            <a:ext cx="2731884" cy="17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3F9EF3-A79E-45B9-9112-18797EBB7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4" y="4525055"/>
            <a:ext cx="1513450" cy="1513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90D1E3C-04FE-4D98-A900-AE1A3208E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76" y="2281747"/>
            <a:ext cx="1628506" cy="2035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FFA2B2-8265-4438-9286-AB45B5D7D337}"/>
              </a:ext>
            </a:extLst>
          </p:cNvPr>
          <p:cNvSpPr txBox="1"/>
          <p:nvPr/>
        </p:nvSpPr>
        <p:spPr>
          <a:xfrm>
            <a:off x="8926286" y="6323598"/>
            <a:ext cx="3265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0" i="0" dirty="0">
                <a:effectLst/>
                <a:latin typeface="arial" panose="020B0604020202020204" pitchFamily="34" charset="0"/>
              </a:rPr>
              <a:t>QFN (Quad Flat No leads)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884AFB-D6B4-4580-A1B8-648A6DB45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0" y="2281746"/>
            <a:ext cx="1472096" cy="2035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46F3DC-E869-42DD-B262-D8494B8D9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89" y="4521541"/>
            <a:ext cx="1513449" cy="1513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7A61BBC-EA84-4C1C-865F-DE56D2B7CD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76" y="4521542"/>
            <a:ext cx="1567119" cy="1513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95593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07DC1-7D4E-4A42-9A35-1591501D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Roboto"/>
              </a:rPr>
              <a:t>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ypical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older </a:t>
            </a:r>
            <a:r>
              <a:rPr lang="en-US" altLang="zh-TW" dirty="0">
                <a:solidFill>
                  <a:srgbClr val="333333"/>
                </a:solidFill>
                <a:latin typeface="Roboto"/>
              </a:rPr>
              <a:t>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Roboto"/>
              </a:rPr>
              <a:t>efects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264BF-2A27-4C64-8D0C-E534AB77E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7166"/>
            <a:ext cx="1051560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Roboto"/>
              </a:rPr>
              <a:t>Visualizing</a:t>
            </a:r>
          </a:p>
          <a:p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A4FBFF-A5E2-43D6-B1CF-46E1C2CA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85" y="2755830"/>
            <a:ext cx="5732947" cy="31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52C3886-4B0C-43B8-B957-E2B1F0AA9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5" t="42647" r="32008" b="36568"/>
          <a:stretch/>
        </p:blipFill>
        <p:spPr bwMode="auto">
          <a:xfrm>
            <a:off x="7486289" y="4281751"/>
            <a:ext cx="3769496" cy="219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A48598-9DA7-4B3A-976D-8829B1F5B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0" t="42647" r="10762" b="36568"/>
          <a:stretch/>
        </p:blipFill>
        <p:spPr bwMode="auto">
          <a:xfrm>
            <a:off x="7486289" y="1914143"/>
            <a:ext cx="3803859" cy="219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E24A22-0679-4077-B6C7-38502D18B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68"/>
          <a:stretch/>
        </p:blipFill>
        <p:spPr>
          <a:xfrm>
            <a:off x="8351532" y="26449"/>
            <a:ext cx="2044617" cy="17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3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D7DFD-1541-4769-A28D-05A8F5F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"/>
              </a:rPr>
              <a:t>Data</a:t>
            </a:r>
            <a:endParaRPr lang="zh-TW" altLang="en-US" dirty="0">
              <a:latin typeface="Roboto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AB2DF-F53D-4A14-A45E-9A9BAEFDD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MIC images == 30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128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x128 -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277x277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pixels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Pad_FQAPAP9 == 80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(128x177 pixels)</a:t>
            </a:r>
            <a:endParaRPr lang="zh-TW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Pad_Huaian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== 144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(128x128 - 128x133 pixels)</a:t>
            </a:r>
            <a:endParaRPr lang="zh-TW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Pad_MFlex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== 99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(128x177, 139x141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-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148x141 pixels)</a:t>
            </a:r>
            <a:endParaRPr lang="zh-TW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Pad_QHD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== 80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(128x160 pixels)</a:t>
            </a:r>
            <a:endParaRPr lang="zh-TW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Pad_SZ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== 100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(mostly 137x129 pixels)</a:t>
            </a:r>
            <a:endParaRPr lang="zh-TW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Pad_WS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 == 100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(114x128 - 130x128 pixels)</a:t>
            </a:r>
            <a:b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zh-TW" altLang="en-US" b="1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共 </a:t>
            </a:r>
            <a:r>
              <a:rPr lang="en-US" altLang="zh-TW" b="1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633 </a:t>
            </a:r>
            <a:r>
              <a:rPr lang="zh-TW" altLang="en-US" b="1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張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154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D7DFD-1541-4769-A28D-05A8F5F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"/>
              </a:rPr>
              <a:t>Data</a:t>
            </a:r>
            <a:endParaRPr lang="zh-TW" altLang="en-US" dirty="0">
              <a:latin typeface="Roboto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AB2DF-F53D-4A14-A45E-9A9BAEFDD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64" y="1825625"/>
            <a:ext cx="10627935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Training Data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MIC images: (3)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(1) </a:t>
            </a:r>
            <a:r>
              <a:rPr lang="en-US" altLang="zh-TW" b="0" i="0" baseline="-25000" dirty="0">
                <a:solidFill>
                  <a:srgbClr val="333333"/>
                </a:solidFill>
                <a:effectLst/>
                <a:latin typeface="-apple-system"/>
              </a:rPr>
              <a:t>…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 (11) == 27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Pad_FQAPAP9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(1) ~ (75) == 75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 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Pad_Huaian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(1) ~ (134) == 134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Pad_Mflex</a:t>
            </a:r>
            <a:r>
              <a:rPr lang="en-US" altLang="zh-TW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(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1) ~ (52)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(54) ~ (94) == 93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Pad_QHD</a:t>
            </a:r>
            <a:r>
              <a:rPr lang="en-US" altLang="zh-TW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(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1) ~ (75) == 75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Pad_SZ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(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1) ~ (93) == 93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Pad_WS</a:t>
            </a:r>
            <a:r>
              <a:rPr lang="en-US" altLang="zh-TW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333333"/>
                </a:solidFill>
                <a:latin typeface="-apple-system"/>
                <a:sym typeface="Wingdings" panose="05000000000000000000" pitchFamily="2" charset="2"/>
              </a:rPr>
              <a:t>(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1) ~ (93) == 93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  <a:b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zh-TW" altLang="en-US" b="1" i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共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590 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張</a:t>
            </a:r>
            <a:endParaRPr lang="zh-TW" altLang="en-US" b="0" i="0" dirty="0">
              <a:solidFill>
                <a:srgbClr val="FF0000"/>
              </a:solidFill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09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5279335-601A-4DDF-8C3A-55F20F03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820"/>
            <a:ext cx="10515600" cy="1325563"/>
          </a:xfrm>
        </p:spPr>
        <p:txBody>
          <a:bodyPr/>
          <a:lstStyle/>
          <a:p>
            <a:r>
              <a:rPr lang="en-US" altLang="zh-TW" dirty="0"/>
              <a:t>DL-Based Image Segmentation Models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AD3599-218F-4E25-A3F7-0F74CCA3B3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0395"/>
            <a:ext cx="10515600" cy="394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C5FE387-C965-4E6C-BCF1-A5CA03A05918}"/>
              </a:ext>
            </a:extLst>
          </p:cNvPr>
          <p:cNvSpPr txBox="1"/>
          <p:nvPr/>
        </p:nvSpPr>
        <p:spPr>
          <a:xfrm>
            <a:off x="7689574" y="25418"/>
            <a:ext cx="45024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RCNN: Region-based Convolutional Neural Network</a:t>
            </a:r>
          </a:p>
          <a:p>
            <a:r>
              <a:rPr lang="en-US" altLang="zh-TW" sz="1600" dirty="0" err="1"/>
              <a:t>HRNet</a:t>
            </a:r>
            <a:r>
              <a:rPr lang="en-US" altLang="zh-TW" sz="1600" dirty="0"/>
              <a:t>: </a:t>
            </a:r>
            <a:r>
              <a:rPr lang="en-US" altLang="zh-TW" sz="1600" i="0" dirty="0">
                <a:solidFill>
                  <a:srgbClr val="333333"/>
                </a:solidFill>
                <a:effectLst/>
                <a:latin typeface="-apple-system"/>
              </a:rPr>
              <a:t>High-Resolution Network</a:t>
            </a:r>
          </a:p>
          <a:p>
            <a:r>
              <a:rPr lang="en-US" altLang="zh-TW" sz="1600" dirty="0">
                <a:solidFill>
                  <a:srgbClr val="333333"/>
                </a:solidFill>
                <a:latin typeface="-apple-system"/>
              </a:rPr>
              <a:t>ASPP: </a:t>
            </a:r>
            <a:r>
              <a:rPr lang="en-US" altLang="zh-TW" sz="1600" b="0" i="0" dirty="0" err="1">
                <a:solidFill>
                  <a:srgbClr val="333333"/>
                </a:solidFill>
                <a:effectLst/>
                <a:latin typeface="-apple-system"/>
              </a:rPr>
              <a:t>Atrous</a:t>
            </a:r>
            <a:r>
              <a:rPr lang="en-US" altLang="zh-TW" sz="1600" b="0" i="0" dirty="0">
                <a:solidFill>
                  <a:srgbClr val="333333"/>
                </a:solidFill>
                <a:effectLst/>
                <a:latin typeface="-apple-system"/>
              </a:rPr>
              <a:t> Spatial Pyramid Pooling </a:t>
            </a:r>
            <a:endParaRPr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A1EA9A-25CD-448D-B522-104B68E536AF}"/>
              </a:ext>
            </a:extLst>
          </p:cNvPr>
          <p:cNvSpPr txBox="1"/>
          <p:nvPr/>
        </p:nvSpPr>
        <p:spPr>
          <a:xfrm>
            <a:off x="8607287" y="3274151"/>
            <a:ext cx="655982" cy="400110"/>
          </a:xfrm>
          <a:prstGeom prst="rect">
            <a:avLst/>
          </a:prstGeom>
          <a:solidFill>
            <a:srgbClr val="FECCA2"/>
          </a:solidFill>
        </p:spPr>
        <p:txBody>
          <a:bodyPr wrap="square" rtlCol="0">
            <a:spAutoFit/>
          </a:bodyPr>
          <a:lstStyle/>
          <a:p>
            <a:endParaRPr lang="zh-TW" altLang="en-US" sz="2000" dirty="0">
              <a:latin typeface="Adobe Naskh Medium" panose="01010101010101010101" pitchFamily="50" charset="-78"/>
              <a:cs typeface="Adobe Naskh Medium" panose="01010101010101010101" pitchFamily="50" charset="-7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A7347DD-C806-47C7-9FB8-5882419CB9E9}"/>
              </a:ext>
            </a:extLst>
          </p:cNvPr>
          <p:cNvSpPr txBox="1"/>
          <p:nvPr/>
        </p:nvSpPr>
        <p:spPr>
          <a:xfrm>
            <a:off x="8557591" y="3303967"/>
            <a:ext cx="725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dobe Naskh Medium" panose="01010101010101010101" pitchFamily="50" charset="-78"/>
                <a:cs typeface="Adobe Naskh Medium" panose="01010101010101010101" pitchFamily="50" charset="-78"/>
              </a:rPr>
              <a:t>ASPP</a:t>
            </a:r>
            <a:endParaRPr lang="zh-TW" altLang="en-US" sz="2000" dirty="0">
              <a:latin typeface="Adobe Naskh Medium" panose="01010101010101010101" pitchFamily="50" charset="-78"/>
              <a:cs typeface="Adobe Naskh Medium" panose="01010101010101010101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8833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D7DFD-1541-4769-A28D-05A8F5F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"/>
              </a:rPr>
              <a:t>Data</a:t>
            </a:r>
            <a:endParaRPr lang="zh-TW" altLang="en-US" dirty="0">
              <a:latin typeface="Roboto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AB2DF-F53D-4A14-A45E-9A9BAEFDD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Testing Data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MIC images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(12) ~ (14) == 3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Pad_FQAPAP9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(76) ~ (80) == 5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Pad_Huaian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(135) ~ (144) == 10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Pad_Mflex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(95) ~ (100) == 6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Pad_QHD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(76) ~ (80) == 5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Pad_SZ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(94) ~ (100) == 7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lvl="1"/>
            <a:r>
              <a:rPr lang="en-US" altLang="zh-TW" b="0" i="0" dirty="0" err="1">
                <a:solidFill>
                  <a:srgbClr val="333333"/>
                </a:solidFill>
                <a:effectLst/>
                <a:latin typeface="-apple-system"/>
              </a:rPr>
              <a:t>Pad_WS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(94) ~ (100) == 7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-apple-system"/>
              </a:rPr>
              <a:t>張</a:t>
            </a:r>
            <a:endParaRPr lang="en-US" altLang="zh-TW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altLang="zh-TW" b="1" i="0" dirty="0">
              <a:solidFill>
                <a:srgbClr val="FF0000"/>
              </a:solidFill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lvl="1" indent="0">
              <a:buNone/>
            </a:pPr>
            <a:r>
              <a:rPr lang="zh-TW" altLang="en-US" b="1" i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共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43 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張</a:t>
            </a:r>
            <a:endParaRPr lang="zh-TW" altLang="en-US" b="0" i="0" dirty="0">
              <a:solidFill>
                <a:srgbClr val="FF0000"/>
              </a:solidFill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375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D7DFD-1541-4769-A28D-05A8F5F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Label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AB2DF-F53D-4A14-A45E-9A9BAEFDD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0: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voids in microphone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1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cracks in microphone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2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normal solder pad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3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voids in solder pad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4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TW" altLang="en-US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non-wetting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33333"/>
                </a:solidFill>
                <a:latin typeface="-apple-system"/>
                <a:ea typeface="微軟正黑體 Light" panose="020B0304030504040204" pitchFamily="34" charset="-120"/>
              </a:rPr>
              <a:t>255: background</a:t>
            </a:r>
            <a:endParaRPr lang="zh-TW" altLang="en-US" i="0" dirty="0">
              <a:solidFill>
                <a:srgbClr val="FF0000"/>
              </a:solidFill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1534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9012595E-A52B-4BF4-BE65-74F567EE8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" y="0"/>
            <a:ext cx="8165862" cy="459329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F1A9F7A-EB50-4F9E-BC60-DC8BF192D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8" t="28337" r="39266" b="42753"/>
          <a:stretch/>
        </p:blipFill>
        <p:spPr>
          <a:xfrm>
            <a:off x="1891582" y="2902226"/>
            <a:ext cx="10065551" cy="352862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EB453E8-0DD4-456A-A1C8-E711108554A2}"/>
              </a:ext>
            </a:extLst>
          </p:cNvPr>
          <p:cNvSpPr txBox="1"/>
          <p:nvPr/>
        </p:nvSpPr>
        <p:spPr>
          <a:xfrm>
            <a:off x="8334674" y="103984"/>
            <a:ext cx="385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VGG-</a:t>
            </a:r>
            <a:r>
              <a:rPr lang="en-US" altLang="zh-TW" dirty="0" err="1"/>
              <a:t>Unet</a:t>
            </a:r>
            <a:endParaRPr lang="en-US" altLang="zh-TW" dirty="0"/>
          </a:p>
          <a:p>
            <a:r>
              <a:rPr lang="en-US" altLang="zh-TW" dirty="0"/>
              <a:t>Currently no data augmentation, preprocessing.</a:t>
            </a:r>
          </a:p>
          <a:p>
            <a:r>
              <a:rPr lang="en-US" altLang="zh-TW" dirty="0"/>
              <a:t>256 output classes ==&gt; 6 output classes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8038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2CB2E-D742-4B8D-BD03-091C07AF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5F90BC0-67AE-4525-B5AC-7465973F74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t="41381" r="39239" b="29710"/>
          <a:stretch/>
        </p:blipFill>
        <p:spPr>
          <a:xfrm>
            <a:off x="5764695" y="2279994"/>
            <a:ext cx="5589104" cy="1982570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F3003A1-1109-4727-9E78-16B376F35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9" t="38482" r="39865" b="32609"/>
          <a:stretch/>
        </p:blipFill>
        <p:spPr>
          <a:xfrm>
            <a:off x="0" y="4825748"/>
            <a:ext cx="5655366" cy="19825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FCCFF7-47CC-498F-B12D-DEC6E97FE0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2" t="41381" r="37826" b="29710"/>
          <a:stretch/>
        </p:blipFill>
        <p:spPr>
          <a:xfrm>
            <a:off x="0" y="2279994"/>
            <a:ext cx="5542721" cy="19825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B1AC60F-E014-4F18-968B-F697F2BCFB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37521" r="39715" b="33571"/>
          <a:stretch/>
        </p:blipFill>
        <p:spPr>
          <a:xfrm>
            <a:off x="0" y="49683"/>
            <a:ext cx="5589104" cy="19825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163AA1B-B894-44CB-B096-B9765DACCA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4" t="38451" r="41060" b="31884"/>
          <a:stretch/>
        </p:blipFill>
        <p:spPr>
          <a:xfrm>
            <a:off x="5764695" y="4716205"/>
            <a:ext cx="5721975" cy="20584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FB288D9-6C72-439A-8FD1-25B2C94B14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41281" r="37826" b="34058"/>
          <a:stretch/>
        </p:blipFill>
        <p:spPr>
          <a:xfrm>
            <a:off x="5764695" y="49683"/>
            <a:ext cx="6420913" cy="19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2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6D400F-33CC-4E89-80AE-16CAC8BD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5F3687D-8931-436B-9665-325F420AF3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8" y="173115"/>
            <a:ext cx="11893703" cy="6684885"/>
          </a:xfrm>
        </p:spPr>
      </p:pic>
    </p:spTree>
    <p:extLst>
      <p:ext uri="{BB962C8B-B14F-4D97-AF65-F5344CB8AC3E}">
        <p14:creationId xmlns:p14="http://schemas.microsoft.com/office/powerpoint/2010/main" val="491924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871B9-CF09-4BB9-8212-79B3511E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2C6DA9-5E29-4B6D-AC18-E581AAF859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Method</a:t>
            </a:r>
          </a:p>
          <a:p>
            <a:pPr lvl="1"/>
            <a:r>
              <a:rPr lang="en-US" altLang="zh-TW" dirty="0"/>
              <a:t>Python</a:t>
            </a:r>
          </a:p>
          <a:p>
            <a:pPr lvl="1"/>
            <a:r>
              <a:rPr lang="en-US" altLang="zh-TW" dirty="0" err="1"/>
              <a:t>Tensorflow</a:t>
            </a:r>
            <a:endParaRPr lang="en-US" altLang="zh-TW" dirty="0"/>
          </a:p>
          <a:p>
            <a:pPr lvl="1"/>
            <a:r>
              <a:rPr lang="en-US" altLang="zh-TW" dirty="0" err="1"/>
              <a:t>Unet</a:t>
            </a:r>
            <a:r>
              <a:rPr lang="en-US" altLang="zh-TW" dirty="0"/>
              <a:t> model</a:t>
            </a:r>
          </a:p>
          <a:p>
            <a:pPr lvl="1"/>
            <a:r>
              <a:rPr lang="en-US" altLang="zh-TW" dirty="0"/>
              <a:t>DL semantic segmentation</a:t>
            </a:r>
          </a:p>
          <a:p>
            <a:pPr lvl="1"/>
            <a:r>
              <a:rPr lang="en-US" altLang="zh-TW" dirty="0" err="1"/>
              <a:t>OpenVINO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6B88E4-BB59-48A5-BA75-E8D78516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6173" y="1825625"/>
            <a:ext cx="5607627" cy="4351338"/>
          </a:xfrm>
        </p:spPr>
        <p:txBody>
          <a:bodyPr/>
          <a:lstStyle/>
          <a:p>
            <a:r>
              <a:rPr lang="en-US" altLang="zh-TW" dirty="0"/>
              <a:t>Steps</a:t>
            </a:r>
          </a:p>
          <a:p>
            <a:pPr marL="914400" lvl="1" indent="-457200">
              <a:buAutoNum type="arabicPeriod"/>
            </a:pPr>
            <a:r>
              <a:rPr lang="en-US" altLang="zh-TW" dirty="0"/>
              <a:t>Label x-ray files from 0 to 5</a:t>
            </a:r>
          </a:p>
          <a:p>
            <a:pPr marL="914400" lvl="1" indent="-457200">
              <a:buAutoNum type="arabicPeriod"/>
            </a:pPr>
            <a:r>
              <a:rPr lang="en-US" altLang="zh-TW" dirty="0"/>
              <a:t>Training (</a:t>
            </a:r>
            <a:r>
              <a:rPr lang="en-US" altLang="zh-TW" dirty="0" err="1"/>
              <a:t>Unet</a:t>
            </a:r>
            <a:r>
              <a:rPr lang="en-US" altLang="zh-TW" dirty="0"/>
              <a:t>)</a:t>
            </a:r>
          </a:p>
          <a:p>
            <a:pPr marL="914400" lvl="1" indent="-457200">
              <a:buAutoNum type="arabicPeriod"/>
            </a:pPr>
            <a:r>
              <a:rPr lang="en-US" altLang="zh-TW" dirty="0"/>
              <a:t>Testing (output segmented images)</a:t>
            </a:r>
          </a:p>
          <a:p>
            <a:pPr marL="914400" lvl="1" indent="-457200">
              <a:buAutoNum type="arabicPeriod"/>
            </a:pPr>
            <a:r>
              <a:rPr lang="en-US" altLang="zh-TW" dirty="0"/>
              <a:t>Import our model onto machine by </a:t>
            </a:r>
            <a:r>
              <a:rPr lang="en-US" altLang="zh-TW" dirty="0" err="1"/>
              <a:t>OpenVINO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9363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D480E-271E-46D7-AB3C-73A29AA3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A45B92-2578-4BE0-AB17-26D024ADC0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113F9B-9658-475B-8A94-60402BA2B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521" y="2633890"/>
            <a:ext cx="9389321" cy="328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03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63F0E-C681-445D-8F55-59A9C20C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>
                <a:solidFill>
                  <a:srgbClr val="333333"/>
                </a:solidFill>
                <a:effectLst/>
                <a:latin typeface="-apple-system"/>
              </a:rPr>
              <a:t>References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72EBC-67A6-432B-87D4-D361C19D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Shervin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Minaee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Yuri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Boykov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Fatih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Porikli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Antonio Plaza, Nasser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Kehtarnavaz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Demetri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Terzopoulos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"Image Segmentation Using Deep Learning: A Survey,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2"/>
              </a:rPr>
              <a:t>https://medium.com/swlh/image-segmentation-using-deep-learning-a-survey-e37e0f0a1489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Mennatullah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Siam, Senthil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Yogamani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Mostafa Gamal,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Moemen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Abdel-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Razek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Martin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Jagersand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Hong Zhang, “Microsoft HoloLens 2, ” 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https://openaccess.thecvf.com/content_cvpr_2018_workshops/papers/w12/Siam_A_Comparative_Study_CVPR_2018_paper.pdf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2018.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SH Tsang, “Encoder Decoder Architecture, Using Max Pooling Indices to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Upsample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Outperforms FCN, DeepLabv1,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DeconvNet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” 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4"/>
              </a:rPr>
              <a:t>https://mc.ai/review-segnet-semantic-segmentation/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Rayan Potter, “How To Label Data For Semantic Segmentation Deep Learning Models?, ”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5"/>
              </a:rPr>
              <a:t>https://medium.com/anolytics/how-to-label-data-for-semantic-segmentation-deep-learning-models-907a996f95f7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陳明佐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“Dilation Convolution, ”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6"/>
              </a:rPr>
              <a:t>https://medium.com/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6"/>
              </a:rPr>
              <a:t>我就問一句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6"/>
              </a:rPr>
              <a:t>-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6"/>
              </a:rPr>
              <a:t>怎麼寫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6"/>
              </a:rPr>
              <a:t>/dilation-convolution-d322febe0621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其他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深度學習中 經常提到的 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end to end 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的理解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7"/>
              </a:rPr>
              <a:t>https://www.itread01.com/content/1546712649.html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Ethan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Yanjia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Li, "12 Papers You Should Read to Understand Object Detection in the Deep Learning Era,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8"/>
              </a:rPr>
              <a:t>https://towardsdatascience.com/12-papers-you-should-read-to-understand-object-detection-in-the-deep-learning-era-3390d4a28891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WYL, "MULTI -SCALE CONTEXT AGGREGATION BY DILATED CONVOLUTIONS,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9"/>
              </a:rPr>
              <a:t>https://medium.com/@wangyilingtw/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9"/>
              </a:rPr>
              <a:t>膨脹卷積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9"/>
              </a:rPr>
              <a:t>-18ef5b24e5b4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余昌黔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"【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總結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】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圖像語義分割之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FCN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和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CRF,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https://zhuanlan.zhihu.com/p/22308032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2017.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demi, "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上採樣，反捲積，上池化概念區別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http://imgtec.eetrend.com/blog/2019/100045215.html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Mr.AMM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圖像語義分割：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FCN,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2"/>
              </a:rPr>
              <a:t>https://zhuanlan.zhihu.com/p/42488078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2018.</a:t>
            </a:r>
          </a:p>
          <a:p>
            <a:endParaRPr lang="en-US" altLang="zh-TW" sz="1200" b="0" i="0" dirty="0">
              <a:solidFill>
                <a:srgbClr val="77777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52733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63F0E-C681-445D-8F55-59A9C20C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>
                <a:solidFill>
                  <a:srgbClr val="333333"/>
                </a:solidFill>
                <a:effectLst/>
                <a:latin typeface="-apple-system"/>
              </a:rPr>
              <a:t>References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72EBC-67A6-432B-87D4-D361C19D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Wikipedia, "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影格率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2"/>
              </a:rPr>
              <a:t>https://zh.wikipedia.org/wiki/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2"/>
              </a:rPr>
              <a:t>帧率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2012.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Evan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Shelhamer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∗, Jonathan Long∗, Trevor Darrell, "Fully Convolutional Networks for Semantic Segmentation,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https://arxiv.org/abs/1605.06211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2016.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Philipp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Krahenbuhl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Vladlen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Koltun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"Efficient Inference in Fully Connected CRFs with Gaussian Edge Potentials,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4"/>
              </a:rPr>
              <a:t>https://papers.nips.cc/paper/4296-efficient-inference-in-fully-connected-crfs-with-gaussian-edge-potentials.pdf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2011.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Vijay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Badrinarayanan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Alex Kendall, Roberto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Cipolla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SegNet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: A Deep Convolutional Encoder-Decoder Architecture for Image Segmentation,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5"/>
              </a:rPr>
              <a:t>https://arxiv.org/abs/1511.00561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2015.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Hyeonwoo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Noh,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Seunghoon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Hong,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Bohyung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Han, "Learning Deconvolution Network for Semantic Segmentation,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6"/>
              </a:rPr>
              <a:t>https://arxiv.org/abs/1505.04366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2015.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Liang-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Chieh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Chen, George Papandreou,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Iasonas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Kokkinos, Kevin Murphy, Alan L. Yuille, "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DeepLab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: Semantic Image Segmentation with Deep Convolutional Nets,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Atrous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Convolution, and Fully Connected CRFs,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7"/>
              </a:rPr>
              <a:t>https://arxiv.org/abs/1606.00915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2017.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AINLP, "NLP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硬核入門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-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條件隨機場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CRF,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8"/>
              </a:rPr>
              <a:t>https://www.jishuwen.com/d/pgKM/zh-tw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fr-FR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huahualu, "Atrous Convolution, "</a:t>
            </a:r>
            <a:br>
              <a:rPr lang="fr-FR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fr-FR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9"/>
              </a:rPr>
              <a:t>https://medium.com/</a:t>
            </a:r>
            <a:r>
              <a:rPr lang="zh-TW" altLang="fr-FR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9"/>
              </a:rPr>
              <a:t>轉職資工迷途記</a:t>
            </a:r>
            <a:r>
              <a:rPr lang="fr-FR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9"/>
              </a:rPr>
              <a:t>/atrous-convolution-bc03c31b0a03</a:t>
            </a:r>
            <a:r>
              <a:rPr lang="fr-FR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2018.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shine-lee, "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一文搞懂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deconvolution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、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transposed convolution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、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sub-pixel or fractional convolution,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https://www.cnblogs.com/shine-lee/p/11559825.html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Tommy Huang, "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卷積神經網路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(Convolutional neural network, CNN):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卷積計算中的步伐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(stride)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和填充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(padding),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https://medium.com/@chih.sheng.huang821/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卷積神經網路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-convolutional-neural-network-</a:t>
            </a:r>
            <a:r>
              <a:rPr lang="en-US" altLang="zh-TW" sz="1000" b="0" i="0" u="none" strike="noStrike" dirty="0" err="1">
                <a:solidFill>
                  <a:srgbClr val="337AB7"/>
                </a:solidFill>
                <a:effectLst/>
                <a:latin typeface="-apple-system"/>
                <a:hlinkClick r:id="rId11"/>
              </a:rPr>
              <a:t>cnn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-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卷積計算中的步伐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-stride-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和填充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-padding-94449e638e82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1264097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63F0E-C681-445D-8F55-59A9C20C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>
                <a:solidFill>
                  <a:srgbClr val="333333"/>
                </a:solidFill>
                <a:effectLst/>
                <a:latin typeface="-apple-system"/>
              </a:rPr>
              <a:t>References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72EBC-67A6-432B-87D4-D361C19D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Divam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Gupta, "A Beginner’s guide to Deep Learning based Semantic Segmentation using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Keras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2"/>
              </a:rPr>
              <a:t>https://divamgupta.com/image-segmentation/2019/06/06/deep-learning-semantic-segmentation-keras.html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Derrick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Mwiti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"A 2019 Guide to Semantic Segmentation,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https://heartbeat.fritz.ai/a-2019-guide-to-semantic-segmentation-ca8242f5a7fc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Derrick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Mwiti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"Image segmentation in 2020: Architectures, Losses, Datasets, and Frameworks,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4"/>
              </a:rPr>
              <a:t>https://neptune.ai/blog/image-segmentation-in-2020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surfacemountprocessteam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"SURFACE MOUNT PROCESS,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5"/>
              </a:rPr>
              <a:t>http://www.surfacemountprocess.com/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2015.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Volkan YILMAZ, "Elastic Deformation on Images,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6"/>
              </a:rPr>
              <a:t>https://towardsdatascience.com/elastic-deformation-on-images-b00c21327372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小小將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你必須要知道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CNN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模型：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ResNet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7"/>
              </a:rPr>
              <a:t>https://zhuanlan.zhihu.com/p/31852747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2018.</a:t>
            </a:r>
          </a:p>
          <a:p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小小將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DenseNet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：比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ResNet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更優的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CNN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模型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8"/>
              </a:rPr>
              <a:t>https://zhuanlan.zhihu.com/p/37189203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2018.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Arunava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ENet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— A Deep Neural Architecture for Real-Time Semantic Segmentation,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9"/>
              </a:rPr>
              <a:t>https://towardsdatascience.com/enet-a-deep-neural-architecture-for-real-time-semantic-segmentation-2baa59cf97e9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Vijay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Badrinarayanan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Alex Kendall, Roberto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Cipolla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SegNet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: A Deep Convolutional Encoder-Decoder Architecture for Image Segmentation,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https://arxiv.org/pdf/1511.00561.pdf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2016.</a:t>
            </a:r>
          </a:p>
          <a:p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清華阿羅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EfficientNet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-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可能是迄今為止最好的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CNN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網絡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https://zhuanlan.zhihu.com/p/67834114#ref_6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endParaRPr lang="en-US" altLang="zh-TW" sz="1000" b="0" i="0" dirty="0">
              <a:solidFill>
                <a:srgbClr val="77777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272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C6660-38E8-4C3D-A37B-E8408542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DL-Based Image Segmentation Models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C245C2-C25A-456C-8E36-F4E420C47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1. Fully Convolutional Networks (FCN)</a:t>
            </a:r>
          </a:p>
          <a:p>
            <a:pPr marL="0" indent="0">
              <a:buNone/>
            </a:pPr>
            <a:r>
              <a:rPr lang="en-US" altLang="zh-TW" sz="2800" i="0" dirty="0">
                <a:solidFill>
                  <a:srgbClr val="333333"/>
                </a:solidFill>
                <a:effectLst/>
                <a:latin typeface="-apple-system"/>
              </a:rPr>
              <a:t>2. Convolutional Models With Graphical Models</a:t>
            </a:r>
          </a:p>
          <a:p>
            <a:pPr marL="0" indent="0">
              <a:buNone/>
            </a:pP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3. Encoder-Decoder-Based Models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zh-TW" sz="2800" i="0" dirty="0">
                <a:solidFill>
                  <a:srgbClr val="333333"/>
                </a:solidFill>
                <a:effectLst/>
                <a:latin typeface="-apple-system"/>
              </a:rPr>
              <a:t>4. Multi-Scale and Pyramid Network-Based Models</a:t>
            </a:r>
          </a:p>
          <a:p>
            <a:pPr marL="0" indent="0">
              <a:buNone/>
            </a:pPr>
            <a:r>
              <a:rPr lang="en-US" altLang="zh-TW" sz="2800" i="0" dirty="0">
                <a:solidFill>
                  <a:srgbClr val="333333"/>
                </a:solidFill>
                <a:effectLst/>
                <a:latin typeface="-apple-system"/>
              </a:rPr>
              <a:t>5. R-CNN-Based Models</a:t>
            </a:r>
          </a:p>
          <a:p>
            <a:pPr marL="0" indent="0">
              <a:buNone/>
            </a:pPr>
            <a:r>
              <a:rPr lang="en-US" altLang="zh-TW" sz="2800" i="0" dirty="0">
                <a:solidFill>
                  <a:srgbClr val="333333"/>
                </a:solidFill>
                <a:effectLst/>
                <a:latin typeface="-apple-system"/>
              </a:rPr>
              <a:t>6. Dilated Convolutional Models and </a:t>
            </a:r>
            <a:r>
              <a:rPr lang="en-US" altLang="zh-TW" sz="2800" i="0" dirty="0" err="1">
                <a:solidFill>
                  <a:srgbClr val="333333"/>
                </a:solidFill>
                <a:effectLst/>
                <a:latin typeface="-apple-system"/>
              </a:rPr>
              <a:t>DeepLab</a:t>
            </a:r>
            <a:r>
              <a:rPr lang="en-US" altLang="zh-TW" sz="2800" i="0" dirty="0">
                <a:solidFill>
                  <a:srgbClr val="333333"/>
                </a:solidFill>
                <a:effectLst/>
                <a:latin typeface="-apple-system"/>
              </a:rPr>
              <a:t> Family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7. Recurrent Neural Network-Based Models</a:t>
            </a:r>
          </a:p>
          <a:p>
            <a:pPr marL="0" indent="0">
              <a:buNone/>
            </a:pPr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8. Attention-Based Models</a:t>
            </a:r>
          </a:p>
          <a:p>
            <a:pPr marL="0" indent="0">
              <a:buNone/>
            </a:pPr>
            <a:r>
              <a:rPr lang="en-US" altLang="zh-TW" sz="2800" i="0" dirty="0">
                <a:solidFill>
                  <a:srgbClr val="333333"/>
                </a:solidFill>
                <a:effectLst/>
                <a:latin typeface="-apple-system"/>
              </a:rPr>
              <a:t>9. Generative Models and Adversarial Training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0727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63F0E-C681-445D-8F55-59A9C20C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>
                <a:solidFill>
                  <a:srgbClr val="333333"/>
                </a:solidFill>
                <a:effectLst/>
                <a:latin typeface="-apple-system"/>
              </a:rPr>
              <a:t>References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72EBC-67A6-432B-87D4-D361C19D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Divam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Gupta, "A Beginner’s guide to Deep Learning based Semantic Segmentation using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Keras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2"/>
              </a:rPr>
              <a:t>https://divamgupta.com/image-segmentation/2019/06/06/deep-learning-semantic-segmentation-keras.html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divamgupta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"image-segmentation-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keras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https://github.com/divamgupta/image-segmentation-keras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itread01, "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論文：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PSPNet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-Pyramid scene parsing Network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，閱讀筆記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4"/>
              </a:rPr>
              <a:t>https://www.itread01.com/content/1546370642.html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Hengshuang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Zhao,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Jianping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Shi,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Xiaojuan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Qi,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Xiaogang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Wang,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Jiaya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Jia, "Pyramid Scene Parsing Network,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5"/>
              </a:rPr>
              <a:t>https://arxiv.org/abs/1612.01105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2017.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cs231n, "Transfer Learning,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6"/>
              </a:rPr>
              <a:t>https://cs231n.github.io/transfer-learning/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unknown.</a:t>
            </a:r>
          </a:p>
          <a:p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G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SowmiyaNarayanan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"Image Segmentation Using Mask R-CNN,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7"/>
              </a:rPr>
              <a:t>https://towardsdatascience.com/image-segmentation-using-mask-r-cnn-8067560ed773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Kaiming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 He, Georgia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Gkioxari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Piotr Dollar, Ross 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Girshick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"Mask R-CNN,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8"/>
              </a:rPr>
              <a:t>https://arxiv.org/pdf/1703.06870.pdf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2018.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OleguerCanal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cpp-python_socket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9"/>
              </a:rPr>
              <a:t>https://github.com/OleguerCanal/cpp-python_socket/tree/optional_opencv/cpp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arnavguddu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"Embedding Python program in a C/C++ code,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https://www.codeproject.com/Articles/820116/Embedding-Python-program-in-a-C-Cplusplus-code?fbclid=IwAR1yj_fq5yZxnsu98Tdi6pmSF4FSaBmvKRcXsDemG8RRyBb7Ex0WmjNVoJw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2014.</a:t>
            </a:r>
          </a:p>
          <a:p>
            <a:r>
              <a:rPr lang="en-US" altLang="zh-TW" sz="1000" b="0" i="0" dirty="0" err="1">
                <a:solidFill>
                  <a:srgbClr val="777777"/>
                </a:solidFill>
                <a:effectLst/>
                <a:latin typeface="-apple-system"/>
              </a:rPr>
              <a:t>tonyl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"MFC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中調用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Python,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1"/>
              </a:rPr>
              <a:t>https://www.twblogs.net/a/5b7e433b2b71776838563af4?fbclid=IwAR0kO9sQJOqJKXCXX3DXB1EPAEJARj6WhWyFl0jVQntAsEqsBCA6Puhohok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2018.</a:t>
            </a:r>
          </a:p>
          <a:p>
            <a:endParaRPr lang="en-US" altLang="zh-TW" sz="1000" b="0" i="0" dirty="0">
              <a:solidFill>
                <a:srgbClr val="777777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1621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63F0E-C681-445D-8F55-59A9C20C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>
                <a:solidFill>
                  <a:srgbClr val="333333"/>
                </a:solidFill>
                <a:effectLst/>
                <a:latin typeface="-apple-system"/>
              </a:rPr>
              <a:t>References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72EBC-67A6-432B-87D4-D361C19D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李宏毅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"DL/ML Tutorial,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2"/>
              </a:rPr>
              <a:t>http://speech.ee.ntu.edu.tw/~tlkagk/courses_ML20.html?fbclid=IwAR2Scsfkd6qO6zWpsrXxjwBzrJdc34EIz6zaOFp3O6aM6ZZyae8vIZqvv74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</a:p>
          <a:p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陳明佐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"Transfer Learning </a:t>
            </a:r>
            <a:r>
              <a:rPr lang="zh-TW" altLang="en-US" sz="1000" b="0" i="0" dirty="0">
                <a:solidFill>
                  <a:srgbClr val="777777"/>
                </a:solidFill>
                <a:effectLst/>
                <a:latin typeface="-apple-system"/>
              </a:rPr>
              <a:t>轉移學習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https://medium.com/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我就問一句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-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怎麼寫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/transfer-learning-</a:t>
            </a:r>
            <a:r>
              <a:rPr lang="zh-TW" altLang="en-US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轉移學習</a:t>
            </a:r>
            <a:r>
              <a:rPr lang="en-US" altLang="zh-TW" sz="10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3"/>
              </a:rPr>
              <a:t>-4538e6e2ffe4</a:t>
            </a:r>
            <a:r>
              <a:rPr lang="en-US" altLang="zh-TW" sz="1000" b="0" i="0" dirty="0">
                <a:solidFill>
                  <a:srgbClr val="777777"/>
                </a:solidFill>
                <a:effectLst/>
                <a:latin typeface="-apple-system"/>
              </a:rPr>
              <a:t>, 2019.</a:t>
            </a:r>
            <a:endParaRPr lang="en-US" altLang="zh-TW" sz="1200" b="0" i="0" dirty="0">
              <a:solidFill>
                <a:srgbClr val="777777"/>
              </a:solidFill>
              <a:effectLst/>
              <a:latin typeface="-apple-system"/>
            </a:endParaRPr>
          </a:p>
          <a:p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KC YEN, "2020.08.10(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一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)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　～　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2020.08.14(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五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), "</a:t>
            </a:r>
            <a:b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4"/>
              </a:rPr>
              <a:t>https://hackmd.io/x4GJG_mPRkWz7h5wpI5Ckw?view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KC YEN, "2020.08.10(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一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)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　～　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2020.08.14(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五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), "</a:t>
            </a:r>
            <a:b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4"/>
              </a:rPr>
              <a:t>https://hackmd.io/x4GJG_mPRkWz7h5wpI5Ckw?view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KC YEN, "2020.08.24(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一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)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　～　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2020.08.28(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五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), "</a:t>
            </a:r>
            <a:b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5"/>
              </a:rPr>
              <a:t>https://hackmd.io/lT6_pwwZSPK-bCNOODkxYQ?both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KC YEN, "2020.08.31(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一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)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　～　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2020.09.04(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五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), "</a:t>
            </a:r>
            <a:b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6"/>
              </a:rPr>
              <a:t>https://hackmd.io/OzBjjvc0SLWK6J8h31YnMg?both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Jessy Li 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潔西李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r>
              <a:rPr lang="en-US" altLang="zh-TW" sz="1200" b="0" i="0" dirty="0" err="1">
                <a:solidFill>
                  <a:srgbClr val="777777"/>
                </a:solidFill>
                <a:effectLst/>
                <a:latin typeface="-apple-system"/>
              </a:rPr>
              <a:t>OpenVINO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- The Model Optimizer, "</a:t>
            </a:r>
            <a:b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7"/>
              </a:rPr>
              <a:t>https://medium.com/@ssuchieh/openvino-the-model-optimizer-2617e43bda9f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200" b="0" i="0" dirty="0" err="1">
                <a:solidFill>
                  <a:srgbClr val="777777"/>
                </a:solidFill>
                <a:effectLst/>
                <a:latin typeface="-apple-system"/>
              </a:rPr>
              <a:t>divamgupta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"image-segmentation-</a:t>
            </a:r>
            <a:r>
              <a:rPr lang="en-US" altLang="zh-TW" sz="1200" b="0" i="0" dirty="0" err="1">
                <a:solidFill>
                  <a:srgbClr val="777777"/>
                </a:solidFill>
                <a:effectLst/>
                <a:latin typeface="-apple-system"/>
              </a:rPr>
              <a:t>keras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8"/>
              </a:rPr>
              <a:t>https://github.com/divamgupta/image-segmentation-keras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it-IT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OpenVINO, "OpenVINO Toolkit, "</a:t>
            </a:r>
            <a:br>
              <a:rPr lang="it-IT" altLang="zh-TW" sz="12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it-IT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9"/>
              </a:rPr>
              <a:t>https://docs.openvinotoolkit.org/</a:t>
            </a:r>
            <a:r>
              <a:rPr lang="it-IT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Grady Huang, "【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邊緣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AI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系列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】 </a:t>
            </a:r>
            <a:r>
              <a:rPr lang="en-US" altLang="zh-TW" sz="1200" b="0" i="0" dirty="0" err="1">
                <a:solidFill>
                  <a:srgbClr val="777777"/>
                </a:solidFill>
                <a:effectLst/>
                <a:latin typeface="-apple-system"/>
              </a:rPr>
              <a:t>OpenVINO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 </a:t>
            </a:r>
            <a:r>
              <a:rPr lang="zh-TW" altLang="en-US" sz="1200" b="0" i="0" dirty="0">
                <a:solidFill>
                  <a:srgbClr val="777777"/>
                </a:solidFill>
                <a:effectLst/>
                <a:latin typeface="-apple-system"/>
              </a:rPr>
              <a:t>懶人包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"</a:t>
            </a:r>
            <a:b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</a:b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https://medium.com/@grady1006/</a:t>
            </a:r>
            <a:r>
              <a:rPr lang="zh-TW" altLang="en-US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邊緣</a:t>
            </a: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ai</a:t>
            </a:r>
            <a:r>
              <a:rPr lang="zh-TW" altLang="en-US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系列</a:t>
            </a: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-</a:t>
            </a:r>
            <a:r>
              <a:rPr lang="en-US" altLang="zh-TW" sz="1200" b="0" i="0" u="none" strike="noStrike" dirty="0" err="1">
                <a:solidFill>
                  <a:srgbClr val="337AB7"/>
                </a:solidFill>
                <a:effectLst/>
                <a:latin typeface="-apple-system"/>
                <a:hlinkClick r:id="rId10"/>
              </a:rPr>
              <a:t>openvino</a:t>
            </a: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-</a:t>
            </a:r>
            <a:r>
              <a:rPr lang="zh-TW" altLang="en-US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懶人包</a:t>
            </a:r>
            <a:r>
              <a:rPr lang="en-US" altLang="zh-TW" sz="12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10"/>
              </a:rPr>
              <a:t>-55f357ceae75</a:t>
            </a:r>
            <a:r>
              <a:rPr lang="en-US" altLang="zh-TW" sz="1200" b="0" i="0" dirty="0">
                <a:solidFill>
                  <a:srgbClr val="777777"/>
                </a:solidFill>
                <a:effectLst/>
                <a:latin typeface="-apple-system"/>
              </a:rPr>
              <a:t>, 2020.</a:t>
            </a:r>
          </a:p>
          <a:p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46782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C6660-38E8-4C3D-A37B-E8408542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DL-Based Image Segmentation Models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C245C2-C25A-456C-8E36-F4E420C47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3836"/>
          </a:xfrm>
        </p:spPr>
        <p:txBody>
          <a:bodyPr/>
          <a:lstStyle/>
          <a:p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Fully Convolutional Networks (FCN)</a:t>
            </a:r>
          </a:p>
          <a:p>
            <a:r>
              <a:rPr lang="en-US" altLang="zh-TW" sz="2800" i="0" dirty="0">
                <a:solidFill>
                  <a:srgbClr val="333333"/>
                </a:solidFill>
                <a:effectLst/>
                <a:latin typeface="-apple-system"/>
              </a:rPr>
              <a:t>Convolutional Models With Graphical Models</a:t>
            </a:r>
          </a:p>
          <a:p>
            <a:r>
              <a:rPr lang="en-US" altLang="zh-TW" i="0" dirty="0">
                <a:solidFill>
                  <a:srgbClr val="333333"/>
                </a:solidFill>
                <a:effectLst/>
                <a:latin typeface="-apple-system"/>
              </a:rPr>
              <a:t>Encoder-Decoder-Based Models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TW" sz="2800" i="0" dirty="0">
                <a:solidFill>
                  <a:srgbClr val="333333"/>
                </a:solidFill>
                <a:effectLst/>
                <a:latin typeface="-apple-system"/>
              </a:rPr>
              <a:t>Dilated Convolutional Models and </a:t>
            </a:r>
            <a:r>
              <a:rPr lang="en-US" altLang="zh-TW" sz="2800" i="0" dirty="0" err="1">
                <a:solidFill>
                  <a:srgbClr val="333333"/>
                </a:solidFill>
                <a:effectLst/>
                <a:latin typeface="-apple-system"/>
              </a:rPr>
              <a:t>DeepLab</a:t>
            </a:r>
            <a:r>
              <a:rPr lang="en-US" altLang="zh-TW" sz="2800" i="0" dirty="0">
                <a:solidFill>
                  <a:srgbClr val="333333"/>
                </a:solidFill>
                <a:effectLst/>
                <a:latin typeface="-apple-system"/>
              </a:rPr>
              <a:t> Family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50307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13508-3A3B-4B59-BEA5-76410F60C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ake an image of arbitrary size &amp; produce a </a:t>
            </a: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same-size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segmentation map.</a:t>
            </a:r>
          </a:p>
          <a:p>
            <a:pPr lvl="1"/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R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eplacing all fully-connected layers with the fully-convolutional layers.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Outputs a spatial segmentation map, not classification scores.</a:t>
            </a:r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5B0DB6E-3FC0-4914-A7C8-47A51A73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Fully Convolutional Networks (FCN)</a:t>
            </a:r>
            <a:endParaRPr lang="zh-TW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1FE0B0-6092-45FB-8054-7C4FF19C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83" y="2911864"/>
            <a:ext cx="7003002" cy="394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2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F6DF01-059C-4A12-A2E0-2529C7D1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kip connections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Combine coarse, high-level information and fine, low-level information: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pPr lvl="1"/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922F6CD-2C85-48F7-BE99-171620B3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Fully Convolutional Networks (FCN)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930605-8BC8-4F52-B0EF-4D2BBB63A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8" y="3111361"/>
            <a:ext cx="5093662" cy="350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B58CA48C-2F05-4C12-92FF-0B459294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01294"/>
            <a:ext cx="56578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6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492C76-9072-4392-9D2A-BC203BA0F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PAMI, 2016</a:t>
            </a:r>
          </a:p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Dataset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: PASCAL VOC 2012.</a:t>
            </a:r>
            <a:endParaRPr lang="en-US" altLang="zh-TW" dirty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TW" b="1" i="0" dirty="0" err="1">
                <a:solidFill>
                  <a:srgbClr val="333333"/>
                </a:solidFill>
                <a:effectLst/>
                <a:latin typeface="-apple-system"/>
              </a:rPr>
              <a:t>mIoU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: 67.2%.</a:t>
            </a:r>
          </a:p>
          <a:p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Limitations: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N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ot fast enough for real-time inference.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D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oes not take into account the global context information efficiently.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33333"/>
                </a:solidFill>
                <a:latin typeface="-apple-system"/>
              </a:rPr>
              <a:t>N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-apple-system"/>
              </a:rPr>
              <a:t>ot easily transferable to 3D images.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ED53414-E794-4278-AD5A-113A9978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i="0" dirty="0">
                <a:solidFill>
                  <a:srgbClr val="333333"/>
                </a:solidFill>
                <a:effectLst/>
                <a:latin typeface="-apple-system"/>
              </a:rPr>
              <a:t>Fully Convolutional Networks (FCN)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569EAD9-7D72-4671-B188-A0146F318E88}"/>
              </a:ext>
            </a:extLst>
          </p:cNvPr>
          <p:cNvSpPr txBox="1"/>
          <p:nvPr/>
        </p:nvSpPr>
        <p:spPr>
          <a:xfrm>
            <a:off x="4075044" y="5780782"/>
            <a:ext cx="8116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+mj-lt"/>
              </a:rPr>
              <a:t>PAMI: IEEE Transactions on Pattern Analysis and Machine Intelligence</a:t>
            </a:r>
          </a:p>
          <a:p>
            <a:r>
              <a:rPr lang="en-US" altLang="zh-TW" sz="1600" dirty="0">
                <a:latin typeface="+mj-lt"/>
              </a:rPr>
              <a:t>PASCAL: </a:t>
            </a:r>
            <a:r>
              <a:rPr lang="en-US" altLang="zh-TW" sz="1600" b="0" i="0" dirty="0">
                <a:solidFill>
                  <a:srgbClr val="222222"/>
                </a:solidFill>
                <a:effectLst/>
                <a:latin typeface="+mj-lt"/>
              </a:rPr>
              <a:t>Pattern Analysis, Statistical Modelling and Computational Learning Visual Object Classes</a:t>
            </a:r>
          </a:p>
          <a:p>
            <a:r>
              <a:rPr lang="en-US" altLang="zh-TW" sz="1600" dirty="0">
                <a:latin typeface="+mj-lt"/>
              </a:rPr>
              <a:t>VOC: </a:t>
            </a:r>
            <a:r>
              <a:rPr lang="pt-BR" altLang="zh-TW" sz="1600" i="0" dirty="0">
                <a:solidFill>
                  <a:srgbClr val="333333"/>
                </a:solidFill>
                <a:effectLst/>
                <a:latin typeface="+mj-lt"/>
              </a:rPr>
              <a:t>Visual Object Classes</a:t>
            </a:r>
          </a:p>
          <a:p>
            <a:r>
              <a:rPr lang="pt-BR" altLang="zh-TW" sz="1600" dirty="0">
                <a:solidFill>
                  <a:srgbClr val="333333"/>
                </a:solidFill>
                <a:latin typeface="+mj-lt"/>
              </a:rPr>
              <a:t>mIoU: mean Intersection over Union</a:t>
            </a:r>
            <a:endParaRPr lang="zh-TW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5470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6433</TotalTime>
  <Words>3859</Words>
  <Application>Microsoft Office PowerPoint</Application>
  <PresentationFormat>寬螢幕</PresentationFormat>
  <Paragraphs>400</Paragraphs>
  <Slides>51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6" baseType="lpstr">
      <vt:lpstr>Adobe 宋体 Std L</vt:lpstr>
      <vt:lpstr>-apple-system</vt:lpstr>
      <vt:lpstr>Google Sans</vt:lpstr>
      <vt:lpstr>medium-content-serif-font</vt:lpstr>
      <vt:lpstr>Open Sans</vt:lpstr>
      <vt:lpstr>Roboto</vt:lpstr>
      <vt:lpstr>微軟正黑體 Light</vt:lpstr>
      <vt:lpstr>Adobe Naskh Medium</vt:lpstr>
      <vt:lpstr>Arial</vt:lpstr>
      <vt:lpstr>Arial</vt:lpstr>
      <vt:lpstr>Calibri</vt:lpstr>
      <vt:lpstr>Calibri Light</vt:lpstr>
      <vt:lpstr>Segoe UI</vt:lpstr>
      <vt:lpstr>Verdana</vt:lpstr>
      <vt:lpstr>Office 佈景主題</vt:lpstr>
      <vt:lpstr>Image Segmentation for Solder Defect Inspection</vt:lpstr>
      <vt:lpstr>Semantic Segmentation</vt:lpstr>
      <vt:lpstr>Semantic Segmentation</vt:lpstr>
      <vt:lpstr>DL-Based Image Segmentation Models</vt:lpstr>
      <vt:lpstr>DL-Based Image Segmentation Models</vt:lpstr>
      <vt:lpstr>DL-Based Image Segmentation Models</vt:lpstr>
      <vt:lpstr>Fully Convolutional Networks (FCN)</vt:lpstr>
      <vt:lpstr>Fully Convolutional Networks (FCN)</vt:lpstr>
      <vt:lpstr>Fully Convolutional Networks (FCN)</vt:lpstr>
      <vt:lpstr>Convolutional Models with Graphical Models</vt:lpstr>
      <vt:lpstr>Encoder-Decoder-Based Models</vt:lpstr>
      <vt:lpstr>Encoder-Decoder-Based Models</vt:lpstr>
      <vt:lpstr>Encoder-Decoder-Based Models</vt:lpstr>
      <vt:lpstr>Dilated Convolutional Models and the DeepLab Family</vt:lpstr>
      <vt:lpstr>Dataset</vt:lpstr>
      <vt:lpstr>Dataset</vt:lpstr>
      <vt:lpstr>Metrics for Segmentation Models</vt:lpstr>
      <vt:lpstr>Metrics for Segmentation Models</vt:lpstr>
      <vt:lpstr>Metrics for Segmentation Models</vt:lpstr>
      <vt:lpstr>Metrics for Segmentation Models</vt:lpstr>
      <vt:lpstr>Intel OpenVINO</vt:lpstr>
      <vt:lpstr>OpenVINO</vt:lpstr>
      <vt:lpstr>OpenVINO</vt:lpstr>
      <vt:lpstr>OpenVINO</vt:lpstr>
      <vt:lpstr>OpenVINO</vt:lpstr>
      <vt:lpstr>OpenVINO Toolkit</vt:lpstr>
      <vt:lpstr>PowerPoint 簡報</vt:lpstr>
      <vt:lpstr>PowerPoint 簡報</vt:lpstr>
      <vt:lpstr>PowerPoint 簡報</vt:lpstr>
      <vt:lpstr>PowerPoint 簡報</vt:lpstr>
      <vt:lpstr>Public Pretrained Models from OpenVINO Open Zoo</vt:lpstr>
      <vt:lpstr>Versions (in Anaconda3)</vt:lpstr>
      <vt:lpstr>Typical Solder Defects</vt:lpstr>
      <vt:lpstr>Typical Solder Defects</vt:lpstr>
      <vt:lpstr>Typical Solder Defects</vt:lpstr>
      <vt:lpstr>Typical Solder Defects</vt:lpstr>
      <vt:lpstr>Typical Solder Defects</vt:lpstr>
      <vt:lpstr>Data</vt:lpstr>
      <vt:lpstr>Data</vt:lpstr>
      <vt:lpstr>Data</vt:lpstr>
      <vt:lpstr>Label</vt:lpstr>
      <vt:lpstr>PowerPoint 簡報</vt:lpstr>
      <vt:lpstr>PowerPoint 簡報</vt:lpstr>
      <vt:lpstr>PowerPoint 簡報</vt:lpstr>
      <vt:lpstr>PowerPoint 簡報</vt:lpstr>
      <vt:lpstr>PowerPoint 簡報</vt:lpstr>
      <vt:lpstr>References</vt:lpstr>
      <vt:lpstr>References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KAI CHING YEN</dc:creator>
  <cp:lastModifiedBy>KAI CHING YEN</cp:lastModifiedBy>
  <cp:revision>160</cp:revision>
  <dcterms:created xsi:type="dcterms:W3CDTF">2020-09-22T05:37:29Z</dcterms:created>
  <dcterms:modified xsi:type="dcterms:W3CDTF">2020-11-03T08:13:51Z</dcterms:modified>
</cp:coreProperties>
</file>